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460" r:id="rId5"/>
    <p:sldId id="452" r:id="rId6"/>
    <p:sldId id="333" r:id="rId7"/>
    <p:sldId id="476" r:id="rId8"/>
    <p:sldId id="483" r:id="rId9"/>
    <p:sldId id="482" r:id="rId10"/>
    <p:sldId id="484" r:id="rId11"/>
    <p:sldId id="466" r:id="rId12"/>
    <p:sldId id="471" r:id="rId13"/>
    <p:sldId id="470" r:id="rId14"/>
    <p:sldId id="485" r:id="rId15"/>
    <p:sldId id="468" r:id="rId16"/>
    <p:sldId id="478" r:id="rId17"/>
    <p:sldId id="481" r:id="rId18"/>
    <p:sldId id="487" r:id="rId19"/>
    <p:sldId id="472" r:id="rId20"/>
    <p:sldId id="473" r:id="rId21"/>
    <p:sldId id="486" r:id="rId22"/>
    <p:sldId id="488" r:id="rId23"/>
    <p:sldId id="489" r:id="rId24"/>
    <p:sldId id="490" r:id="rId25"/>
    <p:sldId id="480" r:id="rId26"/>
    <p:sldId id="4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4C0C6C-73D7-6D25-6548-F6EDFAD0FFB4}" name="Nicola Pike" initials="NP" userId="S::nicola.pike@manchester.ac.uk::e2dfcb29-2641-4320-b59a-3562f7d525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79D"/>
    <a:srgbClr val="39A7DF"/>
    <a:srgbClr val="EB5E5E"/>
    <a:srgbClr val="280064"/>
    <a:srgbClr val="B9B9B9"/>
    <a:srgbClr val="6C2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8" autoAdjust="0"/>
    <p:restoredTop sz="75574" autoAdjust="0"/>
  </p:normalViewPr>
  <p:slideViewPr>
    <p:cSldViewPr snapToGrid="0" snapToObjects="1">
      <p:cViewPr varScale="1">
        <p:scale>
          <a:sx n="152" d="100"/>
          <a:sy n="152" d="100"/>
        </p:scale>
        <p:origin x="22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73FB5-9D59-4419-AA6C-8D673746EE3B}" type="datetimeFigureOut">
              <a:rPr lang="en-GB" smtClean="0"/>
              <a:t>27/02/2024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6D82-D108-4911-A2AF-50D7764960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72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B90-45B7-41E8-B270-CFD8EB25865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5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B90-45B7-41E8-B270-CFD8EB25865D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87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27B90-45B7-41E8-B270-CFD8EB25865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23E5-DE57-7B4B-A370-3455B905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C6FB6-135D-5C4D-B161-B45CB9AA6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16F96-460B-9244-95AB-097178E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4FD6-9BE9-437E-AA91-BCA0717738EB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F412-8DB8-554E-881E-5A4347E5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CC930-D85A-964A-BF38-9DFD21AE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3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37D5-0CE6-044A-AD67-422B6B4F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EAE1-F546-7949-BD3C-32F0A524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0689-7D6F-9F44-BE0A-05E9D2B2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B1E3-C90C-4294-99C5-885523CD34BC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6C3D-AED8-F448-89E0-404C6151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43A8-B243-C441-8171-EA896A9B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0CA37-5C80-8845-B21B-F44D37E3A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8B7C9-C03E-B44C-84BF-B701D84DE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45AA9-2B59-4846-BD4F-FEF54D80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4CC5-656E-46D3-BDD4-CFC7DD8B93F1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837A2-90B9-FE4D-A5F1-61F55E54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612C-CCCC-FC42-A80B-DC7BE07E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7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ED523C4-898D-4D2C-A417-A0236D384AE5}" type="datetime1">
              <a:rPr lang="en-GB" smtClean="0"/>
              <a:t>27/02/2024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C376306E-B26E-4BA7-A9C3-F570C0B80E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4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4D1D-FFE3-CA43-96F6-A4DA7E31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B6EF-E840-AA46-A913-04DB3248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56940-3C6A-F140-A7E1-10CECDCD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943B-59ED-4232-9E40-865CBAD833C3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AFFA8-90BF-8444-A5F2-17D0CA17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FD8D3-7AA3-1644-97D4-814C8DAD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5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90A0-FE98-CE4D-B396-24EB2CC0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A5C39-079C-8E48-BCE4-1F7BD3500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1B9D-1EF7-1340-9737-A9C1AB74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472C-03AD-4D99-A7E5-92D6487B4220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FBE0-E56B-B942-8A0E-771F2E82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F1207-7130-DD4E-A3AA-51590684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7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08D3-431B-454C-8E6E-221D674E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0BFF0-FB55-ED44-A31B-59579FA94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3C262-8FE6-604B-8607-AEF22A9A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FAD1F-BC4F-5748-8509-D30BE4FD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227F-5472-498D-838D-EC5DA46B40F1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931A-EAC0-C445-A863-5F5AF77E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68F14-F7D8-F044-939B-F96EC72F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F17A-DB9B-8841-AA97-FA47FE5A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FAF93-1012-3849-8690-64E11929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9CD34-9BE6-4343-AF87-9390039BC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F2DB7-E582-0640-BD16-69E14EBE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8FAA8-5A96-0C44-8518-CC6C4D9B0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C7AD-C515-B94C-ACEE-AABB0870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AA33-93AC-42E7-A6F5-77D77E5767B2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053BF-EC52-D14F-82A0-05162459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C033B-291A-2D48-BA19-81691003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2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7DE4-C822-C645-A180-3163D544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F98F8-A0E7-FF49-BA2F-083582A6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7FBE-5D2D-4FDB-935B-0FA552DD0D73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E1B67-B49A-B945-A429-16376E67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9206C-B653-2244-9899-47D89293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85E7A-96C2-8048-9812-C019B955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B97-3056-451F-88D5-4A62C19D6C68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59954-58C8-B042-A6D0-0BFBE8D0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6A40-1650-AF4B-B1F9-E35EC801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3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230E-8677-BE42-9796-294F1854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AC16B-9D39-9745-A03F-02BFF797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1A11-1218-9F4B-8FC5-4566E0360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8CD23-0997-C143-B588-99F1CE04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3246-DCFD-4854-B30F-5D49FF8CF584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C27B3-9A84-0D49-BCDC-ED114163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F4E7D-EF52-274D-9346-06D9B7C7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2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3F27-6E57-8C4A-B1CB-62CE496B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F6EE0-6A79-6A42-923C-2DE1FBB73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B8C7D-7757-254F-B967-A62D4EDE0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E1CBC-694A-DB47-B604-6C10D591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05EE-E625-4EDE-91A0-EA085A19AAF0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54448-DC35-6240-BF5D-D6958573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57297-6748-4843-8101-BE48C184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3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B97D9-FB3F-564A-8198-93DFA33A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97C3-5444-F54F-B253-4AA0E29A8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93A3-71F0-684D-A1A0-8F7717B8A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3150-3A1E-4E70-ACB9-60E13176FF43}" type="datetime1">
              <a:rPr lang="en-US" smtClean="0"/>
              <a:t>2/27/24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1D099-F072-DD43-9D2D-77A30EA2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2268-3552-084D-8B9C-245E51743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A292-BC94-7746-B4AA-C0D44F78C6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606287" y="-23506"/>
            <a:ext cx="10923104" cy="6278642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endParaRPr lang="nl-NL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nl-NL" sz="4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Van Economische Groei naar Brede Welvaart</a:t>
            </a:r>
          </a:p>
          <a:p>
            <a:pPr algn="ctr"/>
            <a:endParaRPr lang="nl-NL" sz="47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endParaRPr lang="nl-NL" sz="47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solidFill>
                  <a:srgbClr val="280064"/>
                </a:solidFill>
                <a:cs typeface="Arial" panose="020B0604020202020204" pitchFamily="34" charset="0"/>
              </a:rPr>
              <a:t>Warffum, 28 februari 2024</a:t>
            </a:r>
          </a:p>
          <a:p>
            <a:pPr algn="ctr"/>
            <a:endParaRPr lang="nl-NL" sz="28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endParaRPr lang="nl-NL" sz="28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endParaRPr lang="nl-NL" sz="28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endParaRPr lang="nl-NL" sz="2800" dirty="0">
              <a:solidFill>
                <a:srgbClr val="280064"/>
              </a:solidFill>
              <a:cs typeface="Arial" panose="020B0604020202020204" pitchFamily="34" charset="0"/>
            </a:endParaRPr>
          </a:p>
          <a:p>
            <a:pPr algn="ctr"/>
            <a:r>
              <a:rPr lang="nl-NL" sz="2800" dirty="0">
                <a:solidFill>
                  <a:srgbClr val="280064"/>
                </a:solidFill>
                <a:cs typeface="Arial" panose="020B0604020202020204" pitchFamily="34" charset="0"/>
              </a:rPr>
              <a:t>Dirk Pilat</a:t>
            </a:r>
          </a:p>
          <a:p>
            <a:pPr algn="ctr"/>
            <a:r>
              <a:rPr lang="nl-NL" sz="2800" dirty="0">
                <a:solidFill>
                  <a:srgbClr val="280064"/>
                </a:solidFill>
                <a:cs typeface="Arial" panose="020B0604020202020204" pitchFamily="34" charset="0"/>
              </a:rPr>
              <a:t>University of Manchester en IVIE, Valencia</a:t>
            </a:r>
          </a:p>
          <a:p>
            <a:pPr algn="ctr"/>
            <a:r>
              <a:rPr lang="nl-NL" sz="2800" dirty="0">
                <a:solidFill>
                  <a:srgbClr val="280064"/>
                </a:solidFill>
                <a:cs typeface="Arial" panose="020B0604020202020204" pitchFamily="34" charset="0"/>
                <a:hlinkClick r:id="rId2"/>
              </a:rPr>
              <a:t>dirkpilatparis@gmail.com</a:t>
            </a:r>
            <a:endParaRPr lang="nl-NL" sz="2800" dirty="0">
              <a:solidFill>
                <a:srgbClr val="28006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4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80740" y="540835"/>
            <a:ext cx="11248042" cy="50840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Wat kunnen we met deze indicatoren? Wat sterke punten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44119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BE17D66-A936-58F4-92FA-5640278F85C3}"/>
              </a:ext>
            </a:extLst>
          </p:cNvPr>
          <p:cNvSpPr txBox="1">
            <a:spLocks/>
          </p:cNvSpPr>
          <p:nvPr/>
        </p:nvSpPr>
        <p:spPr>
          <a:xfrm>
            <a:off x="425311" y="1601393"/>
            <a:ext cx="11397673" cy="472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Een </a:t>
            </a:r>
            <a:r>
              <a:rPr lang="nl-NL" sz="2800" b="1" dirty="0">
                <a:solidFill>
                  <a:srgbClr val="0070C0"/>
                </a:solidFill>
              </a:rPr>
              <a:t>breder beeld</a:t>
            </a:r>
            <a:r>
              <a:rPr lang="nl-NL" sz="2800" dirty="0"/>
              <a:t>: niet te eenzijdig, vooral belangrijk voor aspecten van de economie en samenleving die niet voldoende aandacht krijgen in het BNP, zoals welzijn, veiligheid en samenleving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Kan helpen bij het </a:t>
            </a:r>
            <a:r>
              <a:rPr lang="nl-NL" sz="2800" b="1" dirty="0">
                <a:solidFill>
                  <a:srgbClr val="0070C0"/>
                </a:solidFill>
              </a:rPr>
              <a:t>maken van keuzes</a:t>
            </a:r>
            <a:r>
              <a:rPr lang="nl-NL" sz="2800" dirty="0"/>
              <a:t> en de afweging van welvaart nu en in de toekomst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Aandacht voor </a:t>
            </a:r>
            <a:r>
              <a:rPr lang="nl-NL" sz="2800" b="1" dirty="0">
                <a:solidFill>
                  <a:srgbClr val="0070C0"/>
                </a:solidFill>
              </a:rPr>
              <a:t>ongelijkheid en diversiteit</a:t>
            </a:r>
            <a:r>
              <a:rPr lang="nl-NL" sz="2800" dirty="0"/>
              <a:t> (tussen regio’s en sociale groepen)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Bijdrage aan </a:t>
            </a:r>
            <a:r>
              <a:rPr lang="nl-NL" sz="2800" b="1" dirty="0">
                <a:solidFill>
                  <a:srgbClr val="0070C0"/>
                </a:solidFill>
              </a:rPr>
              <a:t>publiek debat</a:t>
            </a:r>
            <a:r>
              <a:rPr lang="nl-NL" sz="2800" dirty="0"/>
              <a:t> en </a:t>
            </a:r>
            <a:r>
              <a:rPr lang="nl-NL" sz="2800" b="1" dirty="0">
                <a:solidFill>
                  <a:srgbClr val="0070C0"/>
                </a:solidFill>
              </a:rPr>
              <a:t>breder bewustzijn </a:t>
            </a:r>
            <a:r>
              <a:rPr lang="nl-NL" sz="2800" dirty="0"/>
              <a:t>over brede welvaart</a:t>
            </a:r>
            <a:endParaRPr lang="nl-NL" sz="2800" b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1"/>
                </a:solidFill>
              </a:rPr>
              <a:t>Flexibel concept</a:t>
            </a:r>
            <a:r>
              <a:rPr lang="nl-NL" sz="2800" dirty="0"/>
              <a:t> – kan aangepast worden aan lokale prioriteiten</a:t>
            </a:r>
          </a:p>
          <a:p>
            <a:pPr algn="l">
              <a:lnSpc>
                <a:spcPct val="100000"/>
              </a:lnSpc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5517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04E41-F5AD-648F-A80C-CE5AF222C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4F0A-9703-4091-5F1E-BB62DD294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20" y="1068224"/>
            <a:ext cx="11087100" cy="5613983"/>
          </a:xfrm>
        </p:spPr>
        <p:txBody>
          <a:bodyPr>
            <a:normAutofit lnSpcReduction="10000"/>
          </a:bodyPr>
          <a:lstStyle/>
          <a:p>
            <a:r>
              <a:rPr lang="en-FR" dirty="0"/>
              <a:t>Groot aantal </a:t>
            </a:r>
            <a:r>
              <a:rPr lang="en-FR" b="1" dirty="0">
                <a:solidFill>
                  <a:srgbClr val="0070C0"/>
                </a:solidFill>
              </a:rPr>
              <a:t>dimensies</a:t>
            </a:r>
            <a:r>
              <a:rPr lang="en-FR" dirty="0"/>
              <a:t> en </a:t>
            </a:r>
            <a:r>
              <a:rPr lang="en-FR" b="1" dirty="0">
                <a:solidFill>
                  <a:schemeClr val="accent1"/>
                </a:solidFill>
              </a:rPr>
              <a:t>indicatoren</a:t>
            </a:r>
            <a:r>
              <a:rPr lang="en-FR" dirty="0"/>
              <a:t> samengevoegd in een breed concept – moeilijk te interpreteren en vergelijken</a:t>
            </a:r>
          </a:p>
          <a:p>
            <a:r>
              <a:rPr lang="en-FR" dirty="0"/>
              <a:t>Geen geintegreerd </a:t>
            </a:r>
            <a:r>
              <a:rPr lang="en-FR" b="1" dirty="0">
                <a:solidFill>
                  <a:srgbClr val="0070C0"/>
                </a:solidFill>
              </a:rPr>
              <a:t>analytisch kader</a:t>
            </a:r>
            <a:r>
              <a:rPr lang="en-FR" dirty="0"/>
              <a:t> (zoals bij het BNP) voor afweging – moeilijk te modeleren, moeilijk om kwantitatief te evalueren</a:t>
            </a:r>
          </a:p>
          <a:p>
            <a:r>
              <a:rPr lang="en-FR" dirty="0"/>
              <a:t>Niet elke indicator </a:t>
            </a:r>
            <a:r>
              <a:rPr lang="en-GB" dirty="0"/>
              <a:t>is even </a:t>
            </a:r>
            <a:r>
              <a:rPr lang="en-GB" dirty="0" err="1"/>
              <a:t>belangrijk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FR" dirty="0"/>
              <a:t>draagt in dezelfde mate bij aan (brede) welvaart -  wat zijn de </a:t>
            </a:r>
            <a:r>
              <a:rPr lang="en-FR" b="1" dirty="0">
                <a:solidFill>
                  <a:srgbClr val="0070C0"/>
                </a:solidFill>
              </a:rPr>
              <a:t>prioriteiten</a:t>
            </a:r>
            <a:r>
              <a:rPr lang="en-FR" dirty="0"/>
              <a:t>?</a:t>
            </a:r>
          </a:p>
          <a:p>
            <a:r>
              <a:rPr lang="en-FR" dirty="0"/>
              <a:t>Indicatoren zijn soms aan elkaar gerelateerd:</a:t>
            </a:r>
          </a:p>
          <a:p>
            <a:pPr lvl="1"/>
            <a:r>
              <a:rPr lang="en-FR" dirty="0"/>
              <a:t>Soms </a:t>
            </a:r>
            <a:r>
              <a:rPr lang="en-FR" b="1" dirty="0">
                <a:solidFill>
                  <a:srgbClr val="0070C0"/>
                </a:solidFill>
              </a:rPr>
              <a:t>mogelijkheden</a:t>
            </a:r>
            <a:r>
              <a:rPr lang="en-FR" dirty="0"/>
              <a:t> om met een maatregel meerdere terreinen te beinvloeden – bijvoorbeeld werkgelegenheid, inkomens, armoede</a:t>
            </a:r>
          </a:p>
          <a:p>
            <a:pPr lvl="1"/>
            <a:r>
              <a:rPr lang="en-FR" dirty="0"/>
              <a:t>Soms </a:t>
            </a:r>
            <a:r>
              <a:rPr lang="en-FR" b="1" dirty="0">
                <a:solidFill>
                  <a:srgbClr val="0070C0"/>
                </a:solidFill>
              </a:rPr>
              <a:t>uitruil</a:t>
            </a:r>
            <a:r>
              <a:rPr lang="en-FR" dirty="0"/>
              <a:t> tussen verschillende terreinen, bijvoorbeeld inkomens, vrije tijd en gewerkte uren</a:t>
            </a:r>
          </a:p>
          <a:p>
            <a:r>
              <a:rPr lang="en-FR" b="1" dirty="0">
                <a:solidFill>
                  <a:schemeClr val="accent1"/>
                </a:solidFill>
              </a:rPr>
              <a:t>Te flexibel</a:t>
            </a:r>
            <a:r>
              <a:rPr lang="en-FR" dirty="0"/>
              <a:t> concept?</a:t>
            </a:r>
          </a:p>
          <a:p>
            <a:r>
              <a:rPr lang="en-FR" dirty="0"/>
              <a:t>BNP en nationale rekeningen </a:t>
            </a:r>
            <a:r>
              <a:rPr lang="en-FR" b="1" dirty="0">
                <a:solidFill>
                  <a:schemeClr val="accent1"/>
                </a:solidFill>
              </a:rPr>
              <a:t>passen zich langzaam aan</a:t>
            </a:r>
            <a:r>
              <a:rPr lang="en-FR" dirty="0"/>
              <a:t> -  o.a. milieu, natuurlijk kapitaal, bredere definities, ongelijkheden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09250-662A-8357-7D9F-C6D59790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6F5265-5837-6FF8-8572-D4536EDD8F8B}"/>
              </a:ext>
            </a:extLst>
          </p:cNvPr>
          <p:cNvSpPr txBox="1">
            <a:spLocks/>
          </p:cNvSpPr>
          <p:nvPr/>
        </p:nvSpPr>
        <p:spPr>
          <a:xfrm>
            <a:off x="394282" y="175792"/>
            <a:ext cx="11372375" cy="8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Wat kunnen we met de indicatoren? Wat zwakke punten</a:t>
            </a:r>
          </a:p>
        </p:txBody>
      </p:sp>
    </p:spTree>
    <p:extLst>
      <p:ext uri="{BB962C8B-B14F-4D97-AF65-F5344CB8AC3E}">
        <p14:creationId xmlns:p14="http://schemas.microsoft.com/office/powerpoint/2010/main" val="192884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2687566"/>
            <a:ext cx="8832000" cy="1522468"/>
          </a:xfrm>
        </p:spPr>
        <p:txBody>
          <a:bodyPr/>
          <a:lstStyle/>
          <a:p>
            <a:r>
              <a:rPr lang="nl-NL" b="1" dirty="0"/>
              <a:t>2. Beleidstoepassingen en voorbeelden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76306E-B26E-4BA7-A9C3-F570C0B80E0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7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70466" y="288557"/>
            <a:ext cx="11248042" cy="5084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Wat voorbeelden – Zuid Denemarken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F638-D15B-EDD9-00A3-E8DD3C3C265F}"/>
              </a:ext>
            </a:extLst>
          </p:cNvPr>
          <p:cNvSpPr txBox="1">
            <a:spLocks/>
          </p:cNvSpPr>
          <p:nvPr/>
        </p:nvSpPr>
        <p:spPr>
          <a:xfrm>
            <a:off x="79364" y="957768"/>
            <a:ext cx="5317943" cy="5186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0070C0"/>
                </a:solidFill>
              </a:rPr>
              <a:t>“Good Life” initiatief</a:t>
            </a:r>
            <a:r>
              <a:rPr lang="nl-NL" sz="2600" dirty="0"/>
              <a:t> van nieuwe regio – meting van verschillende aspecten brede welvaart met </a:t>
            </a:r>
            <a:r>
              <a:rPr lang="nl-NL" sz="2600" b="1" dirty="0">
                <a:solidFill>
                  <a:schemeClr val="accent1"/>
                </a:solidFill>
              </a:rPr>
              <a:t>statistische data</a:t>
            </a:r>
            <a:r>
              <a:rPr lang="nl-NL" sz="2600" dirty="0"/>
              <a:t> en enquête over de perceptie van </a:t>
            </a:r>
            <a:r>
              <a:rPr lang="nl-NL" sz="2600" b="1" dirty="0">
                <a:solidFill>
                  <a:schemeClr val="accent1"/>
                </a:solidFill>
              </a:rPr>
              <a:t>individuen</a:t>
            </a:r>
            <a:r>
              <a:rPr lang="nl-NL" sz="2600" dirty="0"/>
              <a:t> – combinatie van beide typen indicatoren belangrijk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Voornamelijk bedoeld om gemeenten te helpen bij de </a:t>
            </a:r>
            <a:r>
              <a:rPr lang="nl-NL" sz="2600" b="1" dirty="0">
                <a:solidFill>
                  <a:srgbClr val="0070C0"/>
                </a:solidFill>
              </a:rPr>
              <a:t>identificatie van sterktes en zwaktes, en mogelijkheden voor actie en groei</a:t>
            </a:r>
            <a:r>
              <a:rPr lang="nl-NL" sz="2600" dirty="0"/>
              <a:t> – data is vaak gebruikt als achtergrond voor lokaal beleid en planning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0070C0"/>
                </a:solidFill>
              </a:rPr>
              <a:t>Consultaties</a:t>
            </a:r>
            <a:r>
              <a:rPr lang="nl-NL" sz="2600" dirty="0"/>
              <a:t> met gemeenten en met verschillende groepen in de samenleving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600" dirty="0"/>
          </a:p>
          <a:p>
            <a:pPr algn="l">
              <a:lnSpc>
                <a:spcPct val="100000"/>
              </a:lnSpc>
            </a:pPr>
            <a:endParaRPr lang="nl-NL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E6CDA-0CE9-5A33-6546-9E55019D0EC4}"/>
              </a:ext>
            </a:extLst>
          </p:cNvPr>
          <p:cNvSpPr txBox="1"/>
          <p:nvPr/>
        </p:nvSpPr>
        <p:spPr>
          <a:xfrm>
            <a:off x="806465" y="6340104"/>
            <a:ext cx="105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/>
              <a:t>Bron</a:t>
            </a:r>
            <a:r>
              <a:rPr lang="en-FR" sz="1400"/>
              <a:t>: OESO, Using well-being indicators for policy making: Region of Southern Denmark, Denmark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A3BC2-9E0D-7AE6-4235-577F8ABB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609" y="982914"/>
            <a:ext cx="6246688" cy="48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89451" y="213242"/>
            <a:ext cx="4575016" cy="5084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Nieuw Zeeland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F638-D15B-EDD9-00A3-E8DD3C3C265F}"/>
              </a:ext>
            </a:extLst>
          </p:cNvPr>
          <p:cNvSpPr txBox="1">
            <a:spLocks/>
          </p:cNvSpPr>
          <p:nvPr/>
        </p:nvSpPr>
        <p:spPr>
          <a:xfrm>
            <a:off x="89451" y="721715"/>
            <a:ext cx="4575016" cy="5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l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“Living standards </a:t>
            </a:r>
            <a:r>
              <a:rPr lang="nl-NL" b="1" dirty="0" err="1">
                <a:solidFill>
                  <a:srgbClr val="0070C0"/>
                </a:solidFill>
              </a:rPr>
              <a:t>framework</a:t>
            </a:r>
            <a:r>
              <a:rPr lang="nl-NL" b="1" dirty="0">
                <a:solidFill>
                  <a:srgbClr val="0070C0"/>
                </a:solidFill>
              </a:rPr>
              <a:t>”</a:t>
            </a:r>
            <a:r>
              <a:rPr lang="nl-NL" dirty="0"/>
              <a:t> van ministerie van Financiën</a:t>
            </a:r>
            <a:endParaRPr lang="nl-NL" b="1" dirty="0">
              <a:solidFill>
                <a:srgbClr val="0070C0"/>
              </a:solidFill>
            </a:endParaRPr>
          </a:p>
          <a:p>
            <a:pPr marL="216000" indent="-216000" algn="l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dirty="0"/>
              <a:t>Gebruikt om brede dimensies mee te nemen in beleid, helpt om afwegingen en uitruil te </a:t>
            </a:r>
            <a:r>
              <a:rPr lang="nl-NL" b="1" dirty="0">
                <a:solidFill>
                  <a:srgbClr val="0070C0"/>
                </a:solidFill>
              </a:rPr>
              <a:t>beoordelen</a:t>
            </a:r>
            <a:r>
              <a:rPr lang="nl-NL" dirty="0"/>
              <a:t>, </a:t>
            </a:r>
            <a:r>
              <a:rPr lang="nl-NL" b="1" dirty="0">
                <a:solidFill>
                  <a:srgbClr val="0070C0"/>
                </a:solidFill>
              </a:rPr>
              <a:t>richtinggevend</a:t>
            </a:r>
            <a:r>
              <a:rPr lang="nl-NL" dirty="0"/>
              <a:t> voor de manier waarop Nieuw Zeelanders willen leven.</a:t>
            </a:r>
          </a:p>
          <a:p>
            <a:pPr marL="216000" indent="-216000" algn="l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dirty="0"/>
              <a:t>Gebruikt in discussie over </a:t>
            </a:r>
            <a:r>
              <a:rPr lang="nl-NL" b="1" dirty="0">
                <a:solidFill>
                  <a:schemeClr val="accent1"/>
                </a:solidFill>
              </a:rPr>
              <a:t>nationaal budget</a:t>
            </a:r>
            <a:r>
              <a:rPr lang="nl-NL" dirty="0"/>
              <a:t> – scholing versus gevangenissen</a:t>
            </a:r>
          </a:p>
          <a:p>
            <a:pPr marL="216000" indent="-216000" algn="l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accent1"/>
                </a:solidFill>
              </a:rPr>
              <a:t>Niet vast kader</a:t>
            </a:r>
            <a:r>
              <a:rPr lang="nl-NL" dirty="0"/>
              <a:t> – nu aandacht voor het </a:t>
            </a:r>
            <a:r>
              <a:rPr lang="nl-NL" b="1" dirty="0">
                <a:solidFill>
                  <a:schemeClr val="accent1"/>
                </a:solidFill>
              </a:rPr>
              <a:t>welzijn van kinderen</a:t>
            </a:r>
            <a:r>
              <a:rPr lang="nl-NL" dirty="0"/>
              <a:t> en de rol van instituties</a:t>
            </a:r>
          </a:p>
          <a:p>
            <a:pPr algn="l">
              <a:lnSpc>
                <a:spcPct val="100000"/>
              </a:lnSpc>
            </a:pP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EE10D-F311-390D-EF7A-F61D7C0859B8}"/>
              </a:ext>
            </a:extLst>
          </p:cNvPr>
          <p:cNvSpPr txBox="1"/>
          <p:nvPr/>
        </p:nvSpPr>
        <p:spPr>
          <a:xfrm>
            <a:off x="551363" y="6488304"/>
            <a:ext cx="105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/>
              <a:t>Bron</a:t>
            </a:r>
            <a:r>
              <a:rPr lang="en-FR" sz="1400"/>
              <a:t>: C. Exton en M. Shinwell (2018), “Policy use of well-being metrics: Describing countries’ experiences”, OESO.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06484-ADAA-4E2D-0623-7EF6B0BE4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750" y="146182"/>
            <a:ext cx="6414169" cy="60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589A-0D6B-3F06-CCDE-E708931EB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62B8E9-4158-55EE-195F-10126F1AD060}"/>
              </a:ext>
            </a:extLst>
          </p:cNvPr>
          <p:cNvSpPr/>
          <p:nvPr/>
        </p:nvSpPr>
        <p:spPr>
          <a:xfrm>
            <a:off x="113612" y="185037"/>
            <a:ext cx="4345372" cy="5084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Schotland </a:t>
            </a:r>
            <a:r>
              <a:rPr lang="nl-NL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Performs</a:t>
            </a:r>
            <a:endParaRPr lang="nl-NL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067E-575B-D3C1-9A68-26943FC25F32}"/>
              </a:ext>
            </a:extLst>
          </p:cNvPr>
          <p:cNvSpPr txBox="1">
            <a:spLocks/>
          </p:cNvSpPr>
          <p:nvPr/>
        </p:nvSpPr>
        <p:spPr>
          <a:xfrm>
            <a:off x="113612" y="809283"/>
            <a:ext cx="4345372" cy="5541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rgbClr val="0070C0"/>
                </a:solidFill>
              </a:rPr>
              <a:t>“Scotland Performs” (2007-2018)</a:t>
            </a:r>
            <a:r>
              <a:rPr lang="nl-NL" sz="2200" dirty="0"/>
              <a:t> met 16 nationale doelstellingen en visie wat Schotse overheid hoopt te bereiken op het economisch, sociaal en milieu vlak – grotendeels op basis van statistische indicatoren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Gaf richting aan </a:t>
            </a:r>
            <a:r>
              <a:rPr lang="nl-NL" sz="2200" b="1" dirty="0">
                <a:solidFill>
                  <a:srgbClr val="0070C0"/>
                </a:solidFill>
              </a:rPr>
              <a:t>werkmethoden</a:t>
            </a:r>
            <a:r>
              <a:rPr lang="nl-NL" sz="2200" dirty="0"/>
              <a:t> van alle departementen en instellingen van de Schotse publieke sector – </a:t>
            </a:r>
            <a:r>
              <a:rPr lang="nl-NL" sz="2200" b="1" dirty="0">
                <a:solidFill>
                  <a:srgbClr val="0070C0"/>
                </a:solidFill>
              </a:rPr>
              <a:t>transformatie</a:t>
            </a:r>
            <a:r>
              <a:rPr lang="nl-NL" sz="2200" dirty="0"/>
              <a:t> van manier van werken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Nadruk op </a:t>
            </a:r>
            <a:r>
              <a:rPr lang="nl-NL" sz="2200" b="1" dirty="0">
                <a:solidFill>
                  <a:schemeClr val="accent1"/>
                </a:solidFill>
              </a:rPr>
              <a:t>gemeenschappelijke waarden</a:t>
            </a:r>
            <a:r>
              <a:rPr lang="nl-NL" sz="2200" dirty="0"/>
              <a:t>, zoals transparantie, waardigheid en medeleven, en de rechtsstaat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200" dirty="0"/>
          </a:p>
          <a:p>
            <a:pPr algn="l">
              <a:lnSpc>
                <a:spcPct val="100000"/>
              </a:lnSpc>
            </a:pPr>
            <a:endParaRPr lang="nl-NL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8DF08-D412-8920-C3E0-2A7ADE625555}"/>
              </a:ext>
            </a:extLst>
          </p:cNvPr>
          <p:cNvSpPr txBox="1"/>
          <p:nvPr/>
        </p:nvSpPr>
        <p:spPr>
          <a:xfrm>
            <a:off x="551363" y="6488304"/>
            <a:ext cx="105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/>
              <a:t>Bron</a:t>
            </a:r>
            <a:r>
              <a:rPr lang="en-FR" sz="1400"/>
              <a:t>: C. Exton en M. Shinwell (2018), “Policy use of well-being metrics: Describing countries’ experiences”, OESO.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3B5D2-25C1-7F9C-A29B-919CF08B3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41" y="308225"/>
            <a:ext cx="7195219" cy="61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000" y="3162086"/>
            <a:ext cx="8832000" cy="573427"/>
          </a:xfrm>
        </p:spPr>
        <p:txBody>
          <a:bodyPr/>
          <a:lstStyle/>
          <a:p>
            <a:r>
              <a:rPr lang="nl-NL" b="1" dirty="0"/>
              <a:t>3. Conclusies en suggesties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76306E-B26E-4BA7-A9C3-F570C0B80E0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1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68D5-B92D-A4D4-AC29-4BEF4674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557"/>
            <a:ext cx="10515600" cy="815298"/>
          </a:xfrm>
        </p:spPr>
        <p:txBody>
          <a:bodyPr>
            <a:normAutofit/>
          </a:bodyPr>
          <a:lstStyle/>
          <a:p>
            <a:pPr algn="ctr"/>
            <a:r>
              <a:rPr lang="en-FR" sz="3200" b="1" dirty="0">
                <a:solidFill>
                  <a:srgbClr val="0070C0"/>
                </a:solidFill>
                <a:latin typeface="+mn-lt"/>
              </a:rPr>
              <a:t>Conclusies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3DA3-45A1-29BC-3B29-19E23F47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69" y="1170462"/>
            <a:ext cx="10695763" cy="5121281"/>
          </a:xfrm>
        </p:spPr>
        <p:txBody>
          <a:bodyPr>
            <a:normAutofit/>
          </a:bodyPr>
          <a:lstStyle/>
          <a:p>
            <a:r>
              <a:rPr lang="en-FR" dirty="0"/>
              <a:t>Het BNP heeft </a:t>
            </a:r>
            <a:r>
              <a:rPr lang="en-FR" b="1" dirty="0">
                <a:solidFill>
                  <a:schemeClr val="accent1"/>
                </a:solidFill>
              </a:rPr>
              <a:t>duidelijk z’n beperkingen</a:t>
            </a:r>
            <a:r>
              <a:rPr lang="en-FR" dirty="0"/>
              <a:t> en nieuwe indicatoren en concepten, zoals brede welvaart, zijn daarom belangrijk en welkom.</a:t>
            </a:r>
          </a:p>
          <a:p>
            <a:r>
              <a:rPr lang="en-FR" dirty="0"/>
              <a:t>Brede welvaart is een ietwat </a:t>
            </a:r>
            <a:r>
              <a:rPr lang="en-FR" b="1" dirty="0">
                <a:solidFill>
                  <a:schemeClr val="accent1"/>
                </a:solidFill>
              </a:rPr>
              <a:t>onduidelijk concept</a:t>
            </a:r>
            <a:r>
              <a:rPr lang="en-FR" dirty="0"/>
              <a:t> – omdat het zoveel dimensies en indicatoren bij elkaar brengt – en er is geen eenduidig analytisch kader wat kwantificering en modelering moeilijk maakt.</a:t>
            </a:r>
          </a:p>
          <a:p>
            <a:r>
              <a:rPr lang="en-FR" dirty="0"/>
              <a:t>Brede welvaart is een flexibele manier van meten – kan </a:t>
            </a:r>
            <a:r>
              <a:rPr lang="en-FR" b="1" dirty="0">
                <a:solidFill>
                  <a:schemeClr val="accent1"/>
                </a:solidFill>
              </a:rPr>
              <a:t>belangrijke lokale dimensies</a:t>
            </a:r>
            <a:r>
              <a:rPr lang="en-FR" dirty="0"/>
              <a:t> meenemen, bijvoorbeeld het welzijn van kinderen (zoals in Nieuw Zeeland) of waarden (zoals in Schotland)</a:t>
            </a:r>
          </a:p>
          <a:p>
            <a:r>
              <a:rPr lang="en-FR" dirty="0"/>
              <a:t>Het is een </a:t>
            </a:r>
            <a:r>
              <a:rPr lang="en-FR" b="1" dirty="0">
                <a:solidFill>
                  <a:schemeClr val="accent1"/>
                </a:solidFill>
              </a:rPr>
              <a:t>relatief nieuw concept</a:t>
            </a:r>
            <a:r>
              <a:rPr lang="en-FR" dirty="0"/>
              <a:t> en verdere verdieping, analyse en experimentatie is daarom wenselijk</a:t>
            </a:r>
          </a:p>
          <a:p>
            <a:endParaRPr lang="en-FR" dirty="0"/>
          </a:p>
          <a:p>
            <a:endParaRPr lang="en-FR" dirty="0"/>
          </a:p>
          <a:p>
            <a:pPr marL="0" indent="0">
              <a:buNone/>
            </a:pP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880D-C3DE-8492-EC6A-462ECCBB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2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7E9C-F7B9-A06B-C455-6BDA24DF7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F85B-F755-FEC8-1EBD-A478B045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8"/>
            <a:ext cx="10515600" cy="983807"/>
          </a:xfrm>
        </p:spPr>
        <p:txBody>
          <a:bodyPr>
            <a:normAutofit/>
          </a:bodyPr>
          <a:lstStyle/>
          <a:p>
            <a:pPr algn="ctr"/>
            <a:r>
              <a:rPr lang="en-FR" sz="3200" b="1" dirty="0">
                <a:solidFill>
                  <a:srgbClr val="0070C0"/>
                </a:solidFill>
                <a:latin typeface="+mn-lt"/>
              </a:rPr>
              <a:t>Wat suggesties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AA39-CD0E-B5D8-DE60-336C42ED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16" y="973909"/>
            <a:ext cx="10515600" cy="5382441"/>
          </a:xfrm>
        </p:spPr>
        <p:txBody>
          <a:bodyPr>
            <a:normAutofit fontScale="92500" lnSpcReduction="10000"/>
          </a:bodyPr>
          <a:lstStyle/>
          <a:p>
            <a:r>
              <a:rPr lang="en-FR" dirty="0"/>
              <a:t>Neem de indicatoren </a:t>
            </a:r>
            <a:r>
              <a:rPr lang="en-FR" b="1" dirty="0">
                <a:solidFill>
                  <a:srgbClr val="0070C0"/>
                </a:solidFill>
              </a:rPr>
              <a:t>niet (te) letterlijk</a:t>
            </a:r>
            <a:r>
              <a:rPr lang="en-FR" dirty="0"/>
              <a:t> – denk er goed over na of ze relevant zijn, wat ze betekenen in de locale context en welke aspecten het belangrijkste zijn – enquetes van de bevolking, publieke discussies over prioriteiten en sociaal-economisch onderzoek kunnen helpen bij </a:t>
            </a:r>
            <a:r>
              <a:rPr lang="en-FR" b="1" dirty="0">
                <a:solidFill>
                  <a:srgbClr val="0070C0"/>
                </a:solidFill>
              </a:rPr>
              <a:t>interpretatie en prioritisering</a:t>
            </a:r>
            <a:r>
              <a:rPr lang="en-FR" dirty="0"/>
              <a:t>.</a:t>
            </a:r>
          </a:p>
          <a:p>
            <a:r>
              <a:rPr lang="en-FR" dirty="0"/>
              <a:t>Maak </a:t>
            </a:r>
            <a:r>
              <a:rPr lang="en-FR" b="1" dirty="0">
                <a:solidFill>
                  <a:srgbClr val="0070C0"/>
                </a:solidFill>
              </a:rPr>
              <a:t>expliciete keuzes</a:t>
            </a:r>
            <a:r>
              <a:rPr lang="en-FR" dirty="0"/>
              <a:t> – soms beter om vooruitgang te boeken op een aantal prioriteiten dan om te veel tegelijk aan te pakken. Denk daarbij na over de </a:t>
            </a:r>
            <a:r>
              <a:rPr lang="en-FR" b="1" dirty="0">
                <a:solidFill>
                  <a:srgbClr val="0070C0"/>
                </a:solidFill>
              </a:rPr>
              <a:t>uitruil</a:t>
            </a:r>
            <a:r>
              <a:rPr lang="en-FR" dirty="0"/>
              <a:t> tussen prioriteiten en mogelijke verbanden</a:t>
            </a:r>
          </a:p>
          <a:p>
            <a:r>
              <a:rPr lang="en-FR" dirty="0"/>
              <a:t>Denk </a:t>
            </a:r>
            <a:r>
              <a:rPr lang="en-FR" b="1" dirty="0">
                <a:solidFill>
                  <a:srgbClr val="0070C0"/>
                </a:solidFill>
              </a:rPr>
              <a:t>niet alleen na over het hier en nu, maar over de toekomst</a:t>
            </a:r>
            <a:r>
              <a:rPr lang="en-FR" dirty="0"/>
              <a:t>, de duurzaamheid van de brede welvaart en het investeren in de toekomst, inclusief in menselijk, natuurlijk en sociaal kapitaal</a:t>
            </a:r>
          </a:p>
          <a:p>
            <a:r>
              <a:rPr lang="en-GB" dirty="0"/>
              <a:t>D</a:t>
            </a:r>
            <a:r>
              <a:rPr lang="en-FR" dirty="0"/>
              <a:t>it is een relatief nieuwe vorm van beleid – </a:t>
            </a:r>
            <a:r>
              <a:rPr lang="en-FR" b="1" dirty="0">
                <a:solidFill>
                  <a:srgbClr val="0070C0"/>
                </a:solidFill>
              </a:rPr>
              <a:t>leer, probeer en durf te leren</a:t>
            </a:r>
            <a:r>
              <a:rPr lang="en-FR" dirty="0"/>
              <a:t> en </a:t>
            </a:r>
            <a:r>
              <a:rPr lang="en-FR" b="1" dirty="0">
                <a:solidFill>
                  <a:srgbClr val="0070C0"/>
                </a:solidFill>
              </a:rPr>
              <a:t>werk daarbij samen</a:t>
            </a:r>
            <a:r>
              <a:rPr lang="en-FR" dirty="0"/>
              <a:t> met andere regios in Nederland (en daarbuiten)</a:t>
            </a:r>
          </a:p>
          <a:p>
            <a:r>
              <a:rPr lang="en-FR" dirty="0"/>
              <a:t>Het BNP en de nationale rekeningen blijven </a:t>
            </a:r>
            <a:r>
              <a:rPr lang="en-FR" b="1" dirty="0">
                <a:solidFill>
                  <a:schemeClr val="accent1"/>
                </a:solidFill>
              </a:rPr>
              <a:t>belangrijk </a:t>
            </a:r>
            <a:r>
              <a:rPr lang="en-FR" dirty="0"/>
              <a:t>– maar in combinatie met bredere concepten, zoals brede welvaart en de SDGs.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9DC86-18D9-DE6F-879C-AABC54E5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8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22001-20FF-7D45-8ECB-1CD98A0C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AB85-D789-8BB7-4280-050DE061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5771"/>
          </a:xfrm>
        </p:spPr>
        <p:txBody>
          <a:bodyPr>
            <a:normAutofit/>
          </a:bodyPr>
          <a:lstStyle/>
          <a:p>
            <a:pPr algn="ctr"/>
            <a:r>
              <a:rPr lang="en-FR" sz="3200" b="1" dirty="0">
                <a:solidFill>
                  <a:srgbClr val="0070C0"/>
                </a:solidFill>
                <a:latin typeface="+mn-lt"/>
              </a:rPr>
              <a:t>Om verder te lezen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8A69D-0122-19D6-593E-96BA1303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F7CAA-1B34-D908-6B01-159B3690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43" y="1104900"/>
            <a:ext cx="3205323" cy="4258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C7F31-677C-0C20-16B8-72E68456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338" y="1091967"/>
            <a:ext cx="3205323" cy="4258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8DBAD0-B36B-2248-0D80-21AEE332CB94}"/>
              </a:ext>
            </a:extLst>
          </p:cNvPr>
          <p:cNvSpPr txBox="1"/>
          <p:nvPr/>
        </p:nvSpPr>
        <p:spPr>
          <a:xfrm>
            <a:off x="8322609" y="5402243"/>
            <a:ext cx="37994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van </a:t>
            </a:r>
            <a:r>
              <a:rPr lang="en-GB" sz="1400" b="0" i="0" u="none" strike="noStrike" dirty="0" err="1">
                <a:solidFill>
                  <a:srgbClr val="000000"/>
                </a:solidFill>
                <a:effectLst/>
              </a:rPr>
              <a:t>Zanden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, J., et al. (eds.) (2014), 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</a:rPr>
              <a:t>How Was Life?: Global Well-being since 1820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, OECD, Paris, </a:t>
            </a:r>
            <a:r>
              <a:rPr lang="en-GB" sz="1400" b="0" i="0" dirty="0">
                <a:effectLst/>
                <a:hlinkClick r:id="rId4"/>
              </a:rPr>
              <a:t>https://doi.org/10.1787/9789264214262-en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107DD-3466-384C-5450-F00E79EB62B4}"/>
              </a:ext>
            </a:extLst>
          </p:cNvPr>
          <p:cNvSpPr txBox="1"/>
          <p:nvPr/>
        </p:nvSpPr>
        <p:spPr>
          <a:xfrm>
            <a:off x="377575" y="5635846"/>
            <a:ext cx="3283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OECD (2020), </a:t>
            </a:r>
            <a:r>
              <a:rPr lang="en-GB" sz="1400" b="0" i="1" u="none" strike="noStrike" dirty="0">
                <a:solidFill>
                  <a:srgbClr val="000000"/>
                </a:solidFill>
                <a:effectLst/>
              </a:rPr>
              <a:t>How's Life? 2020: Measuring Well-being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, OECD, Paris, </a:t>
            </a:r>
            <a:r>
              <a:rPr lang="en-GB" sz="1400" b="0" i="0" dirty="0">
                <a:effectLst/>
                <a:hlinkClick r:id="rId5"/>
              </a:rPr>
              <a:t>https://doi.org/10.1787/9870c393-en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F09DA-121E-E5B1-05A4-025AB3C55BCF}"/>
              </a:ext>
            </a:extLst>
          </p:cNvPr>
          <p:cNvSpPr txBox="1"/>
          <p:nvPr/>
        </p:nvSpPr>
        <p:spPr>
          <a:xfrm>
            <a:off x="4321210" y="5699722"/>
            <a:ext cx="3629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OECD (2014), How’s Life in your Region? OECD, Paris, </a:t>
            </a:r>
            <a:r>
              <a:rPr lang="en-GB" sz="1400" b="0" u="none" strike="noStrike" dirty="0">
                <a:solidFill>
                  <a:srgbClr val="0068B6"/>
                </a:solidFill>
                <a:effectLst/>
                <a:hlinkClick r:id="rId6"/>
              </a:rPr>
              <a:t>https://doi.org/10.1787/fa744789-en</a:t>
            </a:r>
            <a:endParaRPr lang="en-GB" sz="1400" b="0" u="none" strike="noStrike" dirty="0">
              <a:solidFill>
                <a:srgbClr val="0068B6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EE1E1-99B2-2CBD-3D30-ED3C927D8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836" y="1091966"/>
            <a:ext cx="3302937" cy="42582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624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16" y="57773"/>
            <a:ext cx="11453967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Opzet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41" y="1646248"/>
            <a:ext cx="11442244" cy="48340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600" dirty="0"/>
              <a:t>Van Economische Groei en Bruto Nationaal Product naar Brede Welvaart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nl-NL" sz="2600" dirty="0"/>
              <a:t>Beleidstoepassingen en Voorbeelden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nl-NL" sz="2600" dirty="0"/>
              <a:t>Conclusies en Suggesties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25831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11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62CED-1B41-7953-5BC9-BE9BF5FE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B16775-337C-3FFD-26DD-116A6802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0" y="3162086"/>
            <a:ext cx="8832000" cy="57342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74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80740" y="170664"/>
            <a:ext cx="11248042" cy="50840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De belangrijkste dimensies van de Brede Welvaartsindicator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72145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D3A1D5-9102-2312-BD4D-E4F2DD5A7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78" y="763828"/>
            <a:ext cx="8527550" cy="5780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CDD302-CD70-18B8-936B-A668F8A6BBA5}"/>
              </a:ext>
            </a:extLst>
          </p:cNvPr>
          <p:cNvSpPr txBox="1"/>
          <p:nvPr/>
        </p:nvSpPr>
        <p:spPr>
          <a:xfrm>
            <a:off x="380740" y="6534834"/>
            <a:ext cx="9133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https://www.uu.nl/onderzoek/institutions-for-open-societies/brede-welvaart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9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80740" y="530529"/>
            <a:ext cx="11442244" cy="5084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Planbureau voor de Leefomgeving (2021)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44119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F638-D15B-EDD9-00A3-E8DD3C3C265F}"/>
              </a:ext>
            </a:extLst>
          </p:cNvPr>
          <p:cNvSpPr txBox="1">
            <a:spLocks/>
          </p:cNvSpPr>
          <p:nvPr/>
        </p:nvSpPr>
        <p:spPr>
          <a:xfrm>
            <a:off x="425311" y="1601393"/>
            <a:ext cx="11397673" cy="472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600" dirty="0"/>
          </a:p>
          <a:p>
            <a:pPr algn="l">
              <a:lnSpc>
                <a:spcPct val="100000"/>
              </a:lnSpc>
            </a:pPr>
            <a:endParaRPr lang="nl-NL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FE6CDA-0CE9-5A33-6546-9E55019D0EC4}"/>
              </a:ext>
            </a:extLst>
          </p:cNvPr>
          <p:cNvSpPr txBox="1"/>
          <p:nvPr/>
        </p:nvSpPr>
        <p:spPr>
          <a:xfrm>
            <a:off x="806465" y="6340104"/>
            <a:ext cx="105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/>
              <a:t>Bron</a:t>
            </a:r>
            <a:r>
              <a:rPr lang="en-FR" sz="1400"/>
              <a:t>: PBL, Brede Welvaart Bevorderen: Breed Beschouwen en Keuzes Maken, oktober 2021.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DC0CED-2F6B-33E0-CD03-7012EA06CB49}"/>
              </a:ext>
            </a:extLst>
          </p:cNvPr>
          <p:cNvSpPr txBox="1">
            <a:spLocks/>
          </p:cNvSpPr>
          <p:nvPr/>
        </p:nvSpPr>
        <p:spPr>
          <a:xfrm>
            <a:off x="577711" y="1753793"/>
            <a:ext cx="11397673" cy="472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Brede welvaart bevorderen betekent </a:t>
            </a:r>
            <a:r>
              <a:rPr lang="nl-NL" sz="2600" b="1" dirty="0">
                <a:solidFill>
                  <a:srgbClr val="0070C0"/>
                </a:solidFill>
              </a:rPr>
              <a:t>breed beschouwen</a:t>
            </a:r>
            <a:r>
              <a:rPr lang="nl-NL" sz="2600" dirty="0"/>
              <a:t>, maar niet per se dat alle aspecten tegelijkertijd en in samenhang moeten worden aangepakt – het kan ook gericht zijn op een aspect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Er moeten </a:t>
            </a:r>
            <a:r>
              <a:rPr lang="nl-NL" sz="2600" b="1" dirty="0">
                <a:solidFill>
                  <a:srgbClr val="0070C0"/>
                </a:solidFill>
              </a:rPr>
              <a:t>expliciete keuzes</a:t>
            </a:r>
            <a:r>
              <a:rPr lang="nl-NL" sz="2600" dirty="0"/>
              <a:t> gemaakt worden – welke aspecten van brede welvaart zijn vooral van belang en welke afwegingen worden gemaakt over ten koste wat dat mag gaan – afruilen “hier en nu” met “elders” en “later”.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600" dirty="0"/>
              <a:t>Niet alle aspecten van brede welvaart hangen met elkaar samen, en meer brede welvaart nu in een regio kan ten koste gaan van welvaart later of welvaart in andere regio’s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600" dirty="0"/>
          </a:p>
          <a:p>
            <a:pPr algn="l">
              <a:lnSpc>
                <a:spcPct val="100000"/>
              </a:lnSpc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4398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80741" y="530561"/>
            <a:ext cx="11248042" cy="50840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Toepassingen van brede welvaart in de beleidscyclus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44119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97E613-3F13-5783-A67B-AAFBD9E6069C}"/>
              </a:ext>
            </a:extLst>
          </p:cNvPr>
          <p:cNvSpPr/>
          <p:nvPr/>
        </p:nvSpPr>
        <p:spPr>
          <a:xfrm>
            <a:off x="2993022" y="5246899"/>
            <a:ext cx="2395563" cy="10898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/>
              <a:t>Meting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3B72A4-FAF2-010A-9BBE-E406330968E2}"/>
              </a:ext>
            </a:extLst>
          </p:cNvPr>
          <p:cNvSpPr/>
          <p:nvPr/>
        </p:nvSpPr>
        <p:spPr>
          <a:xfrm>
            <a:off x="1073425" y="3276198"/>
            <a:ext cx="2559460" cy="12255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/>
              <a:t>Evaluatie (ex-post)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614709-EC18-333D-4368-172CBAE1A8DC}"/>
              </a:ext>
            </a:extLst>
          </p:cNvPr>
          <p:cNvSpPr/>
          <p:nvPr/>
        </p:nvSpPr>
        <p:spPr>
          <a:xfrm>
            <a:off x="4584357" y="1653294"/>
            <a:ext cx="2730843" cy="12381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/>
              <a:t>Agenda vormgeving (identificatie van beleidssdoelstellingen)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531CC6-2F79-1812-9622-95F6A49F7A0B}"/>
              </a:ext>
            </a:extLst>
          </p:cNvPr>
          <p:cNvSpPr/>
          <p:nvPr/>
        </p:nvSpPr>
        <p:spPr>
          <a:xfrm>
            <a:off x="8267784" y="3215066"/>
            <a:ext cx="2559460" cy="122558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/>
              <a:t>Beleidsformulering</a:t>
            </a:r>
          </a:p>
          <a:p>
            <a:pPr algn="ctr"/>
            <a:r>
              <a:rPr lang="en-FR" b="1"/>
              <a:t> (ex-ante)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171DEE5-3D54-867A-5573-4B6D28B8C089}"/>
              </a:ext>
            </a:extLst>
          </p:cNvPr>
          <p:cNvSpPr/>
          <p:nvPr/>
        </p:nvSpPr>
        <p:spPr>
          <a:xfrm>
            <a:off x="6351103" y="5168237"/>
            <a:ext cx="2314725" cy="12255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/>
              <a:t>Uitvoering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2FC1BAC9-A7D7-36D4-3FD8-6E331AE812B1}"/>
              </a:ext>
            </a:extLst>
          </p:cNvPr>
          <p:cNvSpPr/>
          <p:nvPr/>
        </p:nvSpPr>
        <p:spPr>
          <a:xfrm>
            <a:off x="8196148" y="1389552"/>
            <a:ext cx="1131180" cy="2361883"/>
          </a:xfrm>
          <a:prstGeom prst="bentArrow">
            <a:avLst>
              <a:gd name="adj1" fmla="val 25000"/>
              <a:gd name="adj2" fmla="val 23683"/>
              <a:gd name="adj3" fmla="val 25000"/>
              <a:gd name="adj4" fmla="val 66221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3B3E6B90-C556-C8CA-DA5F-D6304A4E13E1}"/>
              </a:ext>
            </a:extLst>
          </p:cNvPr>
          <p:cNvSpPr/>
          <p:nvPr/>
        </p:nvSpPr>
        <p:spPr>
          <a:xfrm>
            <a:off x="2282306" y="1942469"/>
            <a:ext cx="2033552" cy="1008630"/>
          </a:xfrm>
          <a:prstGeom prst="bentArrow">
            <a:avLst>
              <a:gd name="adj1" fmla="val 25000"/>
              <a:gd name="adj2" fmla="val 28768"/>
              <a:gd name="adj3" fmla="val 25000"/>
              <a:gd name="adj4" fmla="val 66221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F090AD33-36F7-B5CB-A9AE-38C74DBF6CCD}"/>
              </a:ext>
            </a:extLst>
          </p:cNvPr>
          <p:cNvSpPr/>
          <p:nvPr/>
        </p:nvSpPr>
        <p:spPr>
          <a:xfrm>
            <a:off x="8983380" y="4791237"/>
            <a:ext cx="1519637" cy="1357893"/>
          </a:xfrm>
          <a:prstGeom prst="bentArrow">
            <a:avLst>
              <a:gd name="adj1" fmla="val 25000"/>
              <a:gd name="adj2" fmla="val 28768"/>
              <a:gd name="adj3" fmla="val 25000"/>
              <a:gd name="adj4" fmla="val 66221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17" name="Bent Arrow 16">
            <a:extLst>
              <a:ext uri="{FF2B5EF4-FFF2-40B4-BE49-F238E27FC236}">
                <a16:creationId xmlns:a16="http://schemas.microsoft.com/office/drawing/2014/main" id="{D081660D-BB9E-A5FE-FA14-578BE917AA9C}"/>
              </a:ext>
            </a:extLst>
          </p:cNvPr>
          <p:cNvSpPr/>
          <p:nvPr/>
        </p:nvSpPr>
        <p:spPr>
          <a:xfrm>
            <a:off x="1782150" y="4791237"/>
            <a:ext cx="1131180" cy="989794"/>
          </a:xfrm>
          <a:prstGeom prst="bentArrow">
            <a:avLst>
              <a:gd name="adj1" fmla="val 25000"/>
              <a:gd name="adj2" fmla="val 28768"/>
              <a:gd name="adj3" fmla="val 25000"/>
              <a:gd name="adj4" fmla="val 66221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4CD51DC5-35E1-276B-D9F5-BD17E01D9172}"/>
              </a:ext>
            </a:extLst>
          </p:cNvPr>
          <p:cNvSpPr/>
          <p:nvPr/>
        </p:nvSpPr>
        <p:spPr>
          <a:xfrm>
            <a:off x="5575943" y="5544710"/>
            <a:ext cx="657077" cy="494271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FC8DA-A6C6-4709-B7F1-53CB920399AD}"/>
              </a:ext>
            </a:extLst>
          </p:cNvPr>
          <p:cNvSpPr txBox="1"/>
          <p:nvPr/>
        </p:nvSpPr>
        <p:spPr>
          <a:xfrm>
            <a:off x="551363" y="6488304"/>
            <a:ext cx="105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/>
              <a:t>Bron</a:t>
            </a:r>
            <a:r>
              <a:rPr lang="en-FR" sz="1400"/>
              <a:t>: C. Exton en M. Shinwell (2018), “Policy use of well-being metrics: Describing countries’ experiences”, OESO.</a:t>
            </a:r>
          </a:p>
        </p:txBody>
      </p:sp>
    </p:spTree>
    <p:extLst>
      <p:ext uri="{BB962C8B-B14F-4D97-AF65-F5344CB8AC3E}">
        <p14:creationId xmlns:p14="http://schemas.microsoft.com/office/powerpoint/2010/main" val="37918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643" y="2924842"/>
            <a:ext cx="10270435" cy="1047916"/>
          </a:xfrm>
        </p:spPr>
        <p:txBody>
          <a:bodyPr/>
          <a:lstStyle/>
          <a:p>
            <a:r>
              <a:rPr lang="nl-NL" b="1" dirty="0"/>
              <a:t>1. Van economische Groei en bruto nationaal product naar Brede welvaart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76306E-B26E-4BA7-A9C3-F570C0B80E0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6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384"/>
            <a:ext cx="12191999" cy="97647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Het Bruto Nationaal Product – lang de basis voor economisch beleid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2" y="1169078"/>
            <a:ext cx="8024992" cy="55457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nl-NL" sz="2600" dirty="0"/>
              <a:t>Ontwikkeld na WO II om </a:t>
            </a:r>
            <a:r>
              <a:rPr lang="nl-NL" sz="2600" b="1" dirty="0">
                <a:solidFill>
                  <a:schemeClr val="accent1"/>
                </a:solidFill>
              </a:rPr>
              <a:t>verschillende aspecten van een economie</a:t>
            </a:r>
            <a:r>
              <a:rPr lang="nl-NL" sz="2600" dirty="0"/>
              <a:t> te meten in </a:t>
            </a:r>
            <a:r>
              <a:rPr lang="nl-NL" sz="2600" b="1" dirty="0">
                <a:solidFill>
                  <a:schemeClr val="accent1"/>
                </a:solidFill>
              </a:rPr>
              <a:t>nationale rekeningen</a:t>
            </a:r>
            <a:r>
              <a:rPr lang="nl-NL" sz="2600" dirty="0"/>
              <a:t>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600" b="1" dirty="0">
                <a:solidFill>
                  <a:schemeClr val="accent1"/>
                </a:solidFill>
              </a:rPr>
              <a:t>Bestedingen</a:t>
            </a:r>
            <a:r>
              <a:rPr lang="nl-NL" sz="2600" dirty="0"/>
              <a:t> (consumptie, investeringen, overheid, etc.)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600" b="1" dirty="0">
                <a:solidFill>
                  <a:schemeClr val="accent1"/>
                </a:solidFill>
              </a:rPr>
              <a:t>Inkomens</a:t>
            </a:r>
            <a:r>
              <a:rPr lang="nl-NL" sz="2600" dirty="0"/>
              <a:t> (kapitaal, arbeid)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600" b="1" dirty="0">
                <a:solidFill>
                  <a:schemeClr val="accent1"/>
                </a:solidFill>
              </a:rPr>
              <a:t>Toegevoegde waarde</a:t>
            </a:r>
            <a:r>
              <a:rPr lang="nl-NL" sz="2600" dirty="0"/>
              <a:t> per sector</a:t>
            </a:r>
          </a:p>
          <a:p>
            <a:pPr>
              <a:lnSpc>
                <a:spcPct val="100000"/>
              </a:lnSpc>
            </a:pPr>
            <a:r>
              <a:rPr lang="nl-NL" sz="2600" b="1" dirty="0" err="1">
                <a:solidFill>
                  <a:schemeClr val="accent1"/>
                </a:solidFill>
              </a:rPr>
              <a:t>Geintegreerd</a:t>
            </a:r>
            <a:r>
              <a:rPr lang="nl-NL" sz="2600" b="1" dirty="0">
                <a:solidFill>
                  <a:schemeClr val="accent1"/>
                </a:solidFill>
              </a:rPr>
              <a:t> systeem</a:t>
            </a:r>
            <a:r>
              <a:rPr lang="nl-NL" sz="2600" dirty="0"/>
              <a:t> met alles gemeten in 1 eenheid – geld – basis voor analyse, modellering en planning (o.a. CPB).</a:t>
            </a:r>
          </a:p>
          <a:p>
            <a:pPr>
              <a:lnSpc>
                <a:spcPct val="100000"/>
              </a:lnSpc>
            </a:pPr>
            <a:r>
              <a:rPr lang="nl-NL" sz="2600" b="1" dirty="0">
                <a:solidFill>
                  <a:schemeClr val="accent1"/>
                </a:solidFill>
              </a:rPr>
              <a:t>Internationale standaard</a:t>
            </a:r>
            <a:r>
              <a:rPr lang="nl-NL" sz="2600" dirty="0"/>
              <a:t>, ontwikkeld door o.a. VN, OESO, </a:t>
            </a:r>
            <a:r>
              <a:rPr lang="nl-NL" sz="2600" dirty="0" err="1"/>
              <a:t>Eurostat</a:t>
            </a:r>
            <a:r>
              <a:rPr lang="nl-NL" sz="2600" dirty="0"/>
              <a:t>, regelmatig aangepast voor nieuwe aspecten, o.a.: data, software – internationaal vergelijkbaar.</a:t>
            </a:r>
          </a:p>
          <a:p>
            <a:pPr>
              <a:lnSpc>
                <a:spcPct val="100000"/>
              </a:lnSpc>
            </a:pPr>
            <a:r>
              <a:rPr lang="nl-NL" sz="2600" dirty="0"/>
              <a:t>Maar veranderingen </a:t>
            </a:r>
            <a:r>
              <a:rPr lang="nl-NL" sz="2600" b="1" dirty="0">
                <a:solidFill>
                  <a:schemeClr val="accent1"/>
                </a:solidFill>
              </a:rPr>
              <a:t>traag en conservatief</a:t>
            </a:r>
            <a:endParaRPr lang="nl-NL" sz="2600" dirty="0"/>
          </a:p>
          <a:p>
            <a:pPr>
              <a:lnSpc>
                <a:spcPct val="100000"/>
              </a:lnSpc>
            </a:pPr>
            <a:r>
              <a:rPr lang="nl-NL" sz="2600" dirty="0"/>
              <a:t>Nieuwe thema’s soms apart behandeld in </a:t>
            </a:r>
            <a:r>
              <a:rPr lang="nl-NL" sz="2600" b="1" dirty="0">
                <a:solidFill>
                  <a:schemeClr val="accent1"/>
                </a:solidFill>
              </a:rPr>
              <a:t>speciale (satelliet) rekeningen</a:t>
            </a:r>
            <a:r>
              <a:rPr lang="nl-NL" sz="2600" dirty="0"/>
              <a:t>, o.a. milieu en digitale economie.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600" dirty="0"/>
          </a:p>
          <a:p>
            <a:pPr lvl="1">
              <a:lnSpc>
                <a:spcPct val="100000"/>
              </a:lnSpc>
            </a:pPr>
            <a:endParaRPr lang="nl-NL" sz="2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4053" y="1109223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15E3CDE-565F-DB39-2432-E67CDD8B8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16" y="1109223"/>
            <a:ext cx="2919431" cy="3806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BD785-74E7-DEFE-7D97-42DFBC4F7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69" y="3030877"/>
            <a:ext cx="4188430" cy="38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175A8-2022-3BD3-1466-7176A8527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DB88-ABD0-03B1-A6B1-948CD9A3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40" y="49385"/>
            <a:ext cx="11427207" cy="1059838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Groei van het BNP was belangrijke basis voor economische en sociale ontwikkeling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0ECBAC-1D6F-7E4D-0794-2932369957C7}"/>
              </a:ext>
            </a:extLst>
          </p:cNvPr>
          <p:cNvCxnSpPr/>
          <p:nvPr/>
        </p:nvCxnSpPr>
        <p:spPr>
          <a:xfrm>
            <a:off x="384053" y="1109223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8410E9-CA7F-A799-258A-622906CB5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48" y="1260578"/>
            <a:ext cx="7772400" cy="5548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98927-EFE7-A9C3-64CE-771F3E9D8832}"/>
              </a:ext>
            </a:extLst>
          </p:cNvPr>
          <p:cNvSpPr/>
          <p:nvPr/>
        </p:nvSpPr>
        <p:spPr>
          <a:xfrm>
            <a:off x="253932" y="1260578"/>
            <a:ext cx="3547505" cy="5355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2000" b="1" dirty="0">
                <a:solidFill>
                  <a:schemeClr val="tx1"/>
                </a:solidFill>
              </a:rPr>
              <a:t>Economische groei van het BNP betekent hogere materiele welvaart en draagt bij aan: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Minder armoede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Hogere levensverwachting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Lagere kindersterfte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Meer scholing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Financiering sociale zekerheid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sz="2000" dirty="0">
                <a:solidFill>
                  <a:schemeClr val="tx1"/>
                </a:solidFill>
              </a:rPr>
              <a:t>Kortere gewerkte 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</a:t>
            </a:r>
            <a:r>
              <a:rPr lang="en-FR" sz="2000" dirty="0">
                <a:solidFill>
                  <a:schemeClr val="tx1"/>
                </a:solidFill>
              </a:rPr>
              <a:t>tc.</a:t>
            </a:r>
          </a:p>
          <a:p>
            <a:endParaRPr lang="en-FR" sz="2000" b="1" dirty="0">
              <a:solidFill>
                <a:schemeClr val="tx1"/>
              </a:solidFill>
            </a:endParaRPr>
          </a:p>
          <a:p>
            <a:r>
              <a:rPr lang="en-FR" sz="2000" b="1" dirty="0">
                <a:solidFill>
                  <a:schemeClr val="tx1"/>
                </a:solidFill>
              </a:rPr>
              <a:t>Groot deel van de wereld zit nog steeds op lage inkomensniveaus – economische groei blijft belangrijk</a:t>
            </a:r>
          </a:p>
        </p:txBody>
      </p:sp>
    </p:spTree>
    <p:extLst>
      <p:ext uri="{BB962C8B-B14F-4D97-AF65-F5344CB8AC3E}">
        <p14:creationId xmlns:p14="http://schemas.microsoft.com/office/powerpoint/2010/main" val="168043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41" y="59324"/>
            <a:ext cx="11442244" cy="105386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Maar economische groei en het BNP hebben ook nadelen en beperkingen – vooral op 3 terreinen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5242" y="1387453"/>
            <a:ext cx="2887038" cy="15228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nl-NL" sz="2400" b="1" u="sng" dirty="0">
                <a:solidFill>
                  <a:schemeClr val="accent1"/>
                </a:solidFill>
              </a:rPr>
              <a:t>Ongelijkheid</a:t>
            </a:r>
            <a:r>
              <a:rPr lang="nl-NL" sz="24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BNP houdt geen rekening met inkomensverdeling en sociale ongelijkheden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2"/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endParaRPr lang="nl-NL" sz="2000" b="1" dirty="0"/>
          </a:p>
          <a:p>
            <a:pPr marL="0" indent="0">
              <a:lnSpc>
                <a:spcPct val="100000"/>
              </a:lnSpc>
              <a:buNone/>
            </a:pPr>
            <a:endParaRPr lang="nl-NL" sz="2000" dirty="0"/>
          </a:p>
          <a:p>
            <a:pPr lvl="1">
              <a:lnSpc>
                <a:spcPct val="100000"/>
              </a:lnSpc>
            </a:pPr>
            <a:endParaRPr lang="nl-NL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039649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B5861A-20EA-E98B-10EE-74C66A42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86" y="3217185"/>
            <a:ext cx="2110009" cy="2956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69E31F-7174-F8EC-E4DE-A4E20EA57752}"/>
              </a:ext>
            </a:extLst>
          </p:cNvPr>
          <p:cNvSpPr txBox="1"/>
          <p:nvPr/>
        </p:nvSpPr>
        <p:spPr>
          <a:xfrm>
            <a:off x="544530" y="1302510"/>
            <a:ext cx="278015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u="sng" dirty="0">
                <a:solidFill>
                  <a:schemeClr val="accent1"/>
                </a:solidFill>
              </a:rPr>
              <a:t>Milieu en klimaat</a:t>
            </a:r>
            <a:r>
              <a:rPr lang="nl-NL" sz="2400" dirty="0"/>
              <a:t>: </a:t>
            </a:r>
            <a:r>
              <a:rPr lang="nl-NL" sz="2000" dirty="0"/>
              <a:t>BNP meet alleen wat een prijs heeft; houdt geen rekening met milieu en natuur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0E57A-0773-942F-E794-68EF8AF3375E}"/>
              </a:ext>
            </a:extLst>
          </p:cNvPr>
          <p:cNvSpPr txBox="1"/>
          <p:nvPr/>
        </p:nvSpPr>
        <p:spPr>
          <a:xfrm>
            <a:off x="4594689" y="1401011"/>
            <a:ext cx="30026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l-NL" sz="2400" b="1" u="sng" dirty="0">
                <a:solidFill>
                  <a:schemeClr val="accent1"/>
                </a:solidFill>
              </a:rPr>
              <a:t>Welvaart &amp; welzijn</a:t>
            </a:r>
            <a:r>
              <a:rPr lang="nl-NL" sz="2400" dirty="0"/>
              <a:t>: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BNP houdt geen rekening met gezondheid, welzijn, sociale connecties,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0039C-0A61-AB8C-3BC4-72DA3B600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75" y="3196686"/>
            <a:ext cx="2240086" cy="3008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B754EF-FE85-83F1-031C-6E76C093A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712" y="3196686"/>
            <a:ext cx="2141290" cy="29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B6DE-71F2-5456-08A4-FC360D1D6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E960-B374-4688-EB45-D82A89E7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41" y="59324"/>
            <a:ext cx="11442244" cy="105386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Brede welvaart als een antwoord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65E4-C5B5-6227-0528-4479F35F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40" y="1113184"/>
            <a:ext cx="11626000" cy="55457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b="1" dirty="0">
                <a:solidFill>
                  <a:schemeClr val="accent1"/>
                </a:solidFill>
              </a:rPr>
              <a:t>Meer dan geld en de markt</a:t>
            </a:r>
            <a:r>
              <a:rPr lang="nl-NL" dirty="0"/>
              <a:t> – houdt rekening met aspecten die niet in het BNP worden meegenomen</a:t>
            </a:r>
          </a:p>
          <a:p>
            <a:pPr>
              <a:lnSpc>
                <a:spcPct val="100000"/>
              </a:lnSpc>
            </a:pPr>
            <a:r>
              <a:rPr lang="nl-NL" b="1" dirty="0">
                <a:solidFill>
                  <a:schemeClr val="accent1"/>
                </a:solidFill>
              </a:rPr>
              <a:t>Meer dan gemiddelden</a:t>
            </a:r>
            <a:r>
              <a:rPr lang="nl-NL" dirty="0"/>
              <a:t> – kijk ook naar verdeling en ongelijkheden</a:t>
            </a:r>
          </a:p>
          <a:p>
            <a:pPr>
              <a:lnSpc>
                <a:spcPct val="100000"/>
              </a:lnSpc>
            </a:pPr>
            <a:r>
              <a:rPr lang="nl-NL" b="1" dirty="0">
                <a:solidFill>
                  <a:schemeClr val="accent1"/>
                </a:solidFill>
              </a:rPr>
              <a:t>Meer dan hier en nu</a:t>
            </a:r>
            <a:r>
              <a:rPr lang="nl-NL" dirty="0"/>
              <a:t> – kijk ook naar de toekomst en de gevolgen van groei nu op duurzaamheid later (en ook naar gevolgen op andere landen).</a:t>
            </a:r>
          </a:p>
          <a:p>
            <a:pPr>
              <a:lnSpc>
                <a:spcPct val="100000"/>
              </a:lnSpc>
            </a:pPr>
            <a:r>
              <a:rPr lang="nl-NL" dirty="0"/>
              <a:t>Er zijn </a:t>
            </a:r>
            <a:r>
              <a:rPr lang="nl-NL" b="1" dirty="0">
                <a:solidFill>
                  <a:schemeClr val="accent1"/>
                </a:solidFill>
              </a:rPr>
              <a:t>alternatieve (maar vergelijkbare) antwoorden,</a:t>
            </a:r>
            <a:r>
              <a:rPr lang="nl-NL" dirty="0"/>
              <a:t> o.a. de </a:t>
            </a:r>
            <a:r>
              <a:rPr lang="nl-NL" dirty="0" err="1"/>
              <a:t>VN’s</a:t>
            </a:r>
            <a:r>
              <a:rPr lang="nl-NL" dirty="0"/>
              <a:t> </a:t>
            </a:r>
            <a:r>
              <a:rPr lang="nl-NL" dirty="0" err="1"/>
              <a:t>Sustainable</a:t>
            </a:r>
            <a:r>
              <a:rPr lang="nl-NL" dirty="0"/>
              <a:t> Development Goals (SDG)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17B84A-E5EB-3DA9-83EB-147832AA5237}"/>
              </a:ext>
            </a:extLst>
          </p:cNvPr>
          <p:cNvCxnSpPr/>
          <p:nvPr/>
        </p:nvCxnSpPr>
        <p:spPr>
          <a:xfrm>
            <a:off x="380740" y="1039649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F023C82-C98C-D7A1-A408-BE888D0E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40" y="4118993"/>
            <a:ext cx="5648723" cy="2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8CE35A-70AA-0247-8635-1D773DAE0A7C}"/>
              </a:ext>
            </a:extLst>
          </p:cNvPr>
          <p:cNvSpPr/>
          <p:nvPr/>
        </p:nvSpPr>
        <p:spPr>
          <a:xfrm>
            <a:off x="380741" y="530529"/>
            <a:ext cx="11248042" cy="50847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ts val="3200"/>
              </a:lnSpc>
            </a:pPr>
            <a:r>
              <a:rPr lang="nl-NL" sz="3200" b="1" dirty="0">
                <a:solidFill>
                  <a:srgbClr val="0070C0"/>
                </a:solidFill>
                <a:cs typeface="Arial" panose="020B0604020202020204" pitchFamily="34" charset="0"/>
              </a:rPr>
              <a:t>Dimensies van brede welvaart - nu en later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65C3DD-2ED5-C942-B6FD-4BB491D95E7E}"/>
              </a:ext>
            </a:extLst>
          </p:cNvPr>
          <p:cNvCxnSpPr/>
          <p:nvPr/>
        </p:nvCxnSpPr>
        <p:spPr>
          <a:xfrm>
            <a:off x="380740" y="1441190"/>
            <a:ext cx="11442244" cy="0"/>
          </a:xfrm>
          <a:prstGeom prst="line">
            <a:avLst/>
          </a:prstGeom>
          <a:ln w="19050">
            <a:solidFill>
              <a:srgbClr val="28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380388-F692-9C32-90B7-B0772B1BE9DB}"/>
              </a:ext>
            </a:extLst>
          </p:cNvPr>
          <p:cNvSpPr/>
          <p:nvPr/>
        </p:nvSpPr>
        <p:spPr>
          <a:xfrm>
            <a:off x="1436742" y="1706660"/>
            <a:ext cx="4411096" cy="24495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 dirty="0">
                <a:solidFill>
                  <a:schemeClr val="tx1"/>
                </a:solidFill>
              </a:rPr>
              <a:t>Materiele welvaart – beinvloedt de mogelijkheden die we hebben in ons leven:</a:t>
            </a:r>
          </a:p>
          <a:p>
            <a:pPr algn="ctr"/>
            <a:endParaRPr lang="en-FR" b="1" dirty="0">
              <a:solidFill>
                <a:schemeClr val="tx1"/>
              </a:solidFill>
            </a:endParaRPr>
          </a:p>
          <a:p>
            <a:pPr algn="ctr"/>
            <a:r>
              <a:rPr lang="en-FR" dirty="0">
                <a:solidFill>
                  <a:schemeClr val="tx1"/>
                </a:solidFill>
              </a:rPr>
              <a:t>Inkomen en vermogen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Wonen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Arbeid en vrije tijd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305FD4-7199-17F8-68B2-4FE2F4677CA6}"/>
              </a:ext>
            </a:extLst>
          </p:cNvPr>
          <p:cNvSpPr/>
          <p:nvPr/>
        </p:nvSpPr>
        <p:spPr>
          <a:xfrm>
            <a:off x="7102985" y="1707815"/>
            <a:ext cx="4402115" cy="24484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 dirty="0">
                <a:solidFill>
                  <a:schemeClr val="tx1"/>
                </a:solidFill>
              </a:rPr>
              <a:t>Kwaliteit van het leven – hoe zijn en voelen we ons:</a:t>
            </a:r>
          </a:p>
          <a:p>
            <a:pPr algn="ctr"/>
            <a:endParaRPr lang="en-FR" b="1" dirty="0">
              <a:solidFill>
                <a:schemeClr val="tx1"/>
              </a:solidFill>
            </a:endParaRPr>
          </a:p>
          <a:p>
            <a:pPr algn="ctr"/>
            <a:r>
              <a:rPr lang="en-FR" dirty="0">
                <a:solidFill>
                  <a:schemeClr val="tx1"/>
                </a:solidFill>
              </a:rPr>
              <a:t>Gezondheid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Welzijn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Milieu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Samenleving</a:t>
            </a:r>
          </a:p>
          <a:p>
            <a:pPr algn="ctr"/>
            <a:r>
              <a:rPr lang="en-FR" dirty="0">
                <a:solidFill>
                  <a:schemeClr val="tx1"/>
                </a:solidFill>
              </a:rPr>
              <a:t>Veiligheid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EB730A28-96A3-A00C-6B67-1399F2DDD681}"/>
              </a:ext>
            </a:extLst>
          </p:cNvPr>
          <p:cNvSpPr/>
          <p:nvPr/>
        </p:nvSpPr>
        <p:spPr>
          <a:xfrm>
            <a:off x="1118691" y="1536171"/>
            <a:ext cx="318051" cy="290981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231BA-3E11-B035-9D80-81F231D40C69}"/>
              </a:ext>
            </a:extLst>
          </p:cNvPr>
          <p:cNvSpPr txBox="1"/>
          <p:nvPr/>
        </p:nvSpPr>
        <p:spPr>
          <a:xfrm>
            <a:off x="18431" y="2778053"/>
            <a:ext cx="110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000" b="1" dirty="0"/>
              <a:t>Hier en Nu: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10D261C7-9BC3-23C5-27EA-46353EFB01DB}"/>
              </a:ext>
            </a:extLst>
          </p:cNvPr>
          <p:cNvSpPr/>
          <p:nvPr/>
        </p:nvSpPr>
        <p:spPr>
          <a:xfrm>
            <a:off x="1213002" y="5144814"/>
            <a:ext cx="223739" cy="163246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98217-A40B-70A1-CF03-7259840D8DE8}"/>
              </a:ext>
            </a:extLst>
          </p:cNvPr>
          <p:cNvSpPr txBox="1"/>
          <p:nvPr/>
        </p:nvSpPr>
        <p:spPr>
          <a:xfrm>
            <a:off x="31131" y="5360880"/>
            <a:ext cx="1246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="1" dirty="0"/>
              <a:t>Later </a:t>
            </a:r>
            <a:r>
              <a:rPr lang="en-FR" sz="2000" dirty="0"/>
              <a:t>(bronnen voor de toekomst)</a:t>
            </a:r>
            <a:endParaRPr lang="en-FR" sz="20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2F7D80-9B9C-4139-B480-F9B08A918D1B}"/>
              </a:ext>
            </a:extLst>
          </p:cNvPr>
          <p:cNvSpPr/>
          <p:nvPr/>
        </p:nvSpPr>
        <p:spPr>
          <a:xfrm>
            <a:off x="7477351" y="5237421"/>
            <a:ext cx="1585188" cy="1285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>
                <a:solidFill>
                  <a:schemeClr val="tx1"/>
                </a:solidFill>
              </a:rPr>
              <a:t>Natuurlijk kapitaal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6BD54E-A4CF-6E82-9F75-ED57681CD11B}"/>
              </a:ext>
            </a:extLst>
          </p:cNvPr>
          <p:cNvSpPr/>
          <p:nvPr/>
        </p:nvSpPr>
        <p:spPr>
          <a:xfrm>
            <a:off x="1733056" y="5237421"/>
            <a:ext cx="1585188" cy="1310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>
                <a:solidFill>
                  <a:schemeClr val="tx1"/>
                </a:solidFill>
              </a:rPr>
              <a:t>Geproduceerd of economisch kapitaal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44D38D-56CE-EE33-A484-29AD297F2641}"/>
              </a:ext>
            </a:extLst>
          </p:cNvPr>
          <p:cNvSpPr/>
          <p:nvPr/>
        </p:nvSpPr>
        <p:spPr>
          <a:xfrm>
            <a:off x="4024548" y="5221664"/>
            <a:ext cx="1633456" cy="1310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>
                <a:solidFill>
                  <a:schemeClr val="tx1"/>
                </a:solidFill>
              </a:rPr>
              <a:t>Menselijk kapitaal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A17666-A898-5D6C-9CFE-DEEA01643384}"/>
              </a:ext>
            </a:extLst>
          </p:cNvPr>
          <p:cNvSpPr/>
          <p:nvPr/>
        </p:nvSpPr>
        <p:spPr>
          <a:xfrm>
            <a:off x="9642215" y="5215039"/>
            <a:ext cx="1633457" cy="12850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b="1">
                <a:solidFill>
                  <a:schemeClr val="tx1"/>
                </a:solidFill>
              </a:rPr>
              <a:t>Sociaal kapitaal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0A4583-C482-B244-E0B3-7EDA34E71853}"/>
              </a:ext>
            </a:extLst>
          </p:cNvPr>
          <p:cNvCxnSpPr/>
          <p:nvPr/>
        </p:nvCxnSpPr>
        <p:spPr>
          <a:xfrm flipV="1">
            <a:off x="18431" y="4758122"/>
            <a:ext cx="12173569" cy="7455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9BBB8D-1E5C-EB3F-DBE6-7B64667333C6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5847838" y="2931444"/>
            <a:ext cx="1255147" cy="57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D9F0C1-4962-C4A7-67D3-DDD3E3C20E67}"/>
              </a:ext>
            </a:extLst>
          </p:cNvPr>
          <p:cNvSpPr txBox="1"/>
          <p:nvPr/>
        </p:nvSpPr>
        <p:spPr>
          <a:xfrm>
            <a:off x="9172857" y="462839"/>
            <a:ext cx="233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 dirty="0"/>
              <a:t>Bron</a:t>
            </a:r>
            <a:r>
              <a:rPr lang="en-FR" sz="1400" dirty="0"/>
              <a:t>: OESO (2020), How’s Life 2020.</a:t>
            </a:r>
          </a:p>
        </p:txBody>
      </p:sp>
    </p:spTree>
    <p:extLst>
      <p:ext uri="{BB962C8B-B14F-4D97-AF65-F5344CB8AC3E}">
        <p14:creationId xmlns:p14="http://schemas.microsoft.com/office/powerpoint/2010/main" val="370960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34B8A-19D2-D4EF-1D24-40A87C6B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BA292-BC94-7746-B4AA-C0D44F78C6F1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233F8A-057D-9FB3-AF3A-A93A89A922BC}"/>
              </a:ext>
            </a:extLst>
          </p:cNvPr>
          <p:cNvSpPr txBox="1">
            <a:spLocks/>
          </p:cNvSpPr>
          <p:nvPr/>
        </p:nvSpPr>
        <p:spPr>
          <a:xfrm>
            <a:off x="409812" y="93864"/>
            <a:ext cx="11372375" cy="892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 dirty="0">
                <a:solidFill>
                  <a:srgbClr val="0070C0"/>
                </a:solidFill>
                <a:latin typeface="+mn-lt"/>
              </a:rPr>
              <a:t>Nederland doet het behoorlijk goed in brede welvaart</a:t>
            </a:r>
          </a:p>
          <a:p>
            <a:pPr algn="ctr"/>
            <a:r>
              <a:rPr lang="nl-NL" sz="3200" dirty="0">
                <a:latin typeface="+mn-lt"/>
              </a:rPr>
              <a:t>(2018, hoogste OESO = 100; laagste OESO = 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E47AB-EE26-E271-0B83-6E7CE1C6424E}"/>
              </a:ext>
            </a:extLst>
          </p:cNvPr>
          <p:cNvSpPr txBox="1"/>
          <p:nvPr/>
        </p:nvSpPr>
        <p:spPr>
          <a:xfrm>
            <a:off x="984065" y="6417515"/>
            <a:ext cx="4563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400" i="1" dirty="0"/>
              <a:t>Bron</a:t>
            </a:r>
            <a:r>
              <a:rPr lang="en-FR" sz="1400" dirty="0"/>
              <a:t>: OESO (2020), How’s Life 2020.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BF644-7A21-61EC-EC71-19E362D00692}"/>
              </a:ext>
            </a:extLst>
          </p:cNvPr>
          <p:cNvSpPr txBox="1"/>
          <p:nvPr/>
        </p:nvSpPr>
        <p:spPr>
          <a:xfrm>
            <a:off x="3736584" y="6232849"/>
            <a:ext cx="91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n>
                  <a:solidFill>
                    <a:srgbClr val="00B050"/>
                  </a:solidFill>
                </a:ln>
              </a:rPr>
              <a:t>Milieu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95F68-275C-DEAD-0E1F-2A0045DA31FE}"/>
              </a:ext>
            </a:extLst>
          </p:cNvPr>
          <p:cNvSpPr txBox="1"/>
          <p:nvPr/>
        </p:nvSpPr>
        <p:spPr>
          <a:xfrm flipH="1">
            <a:off x="6863767" y="6437162"/>
            <a:ext cx="106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Kennis</a:t>
            </a:r>
            <a:endParaRPr lang="en-GB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9817E-A5A7-67B0-8E06-B3D45885497A}"/>
              </a:ext>
            </a:extLst>
          </p:cNvPr>
          <p:cNvSpPr txBox="1"/>
          <p:nvPr/>
        </p:nvSpPr>
        <p:spPr>
          <a:xfrm>
            <a:off x="9199315" y="847709"/>
            <a:ext cx="24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n>
                  <a:solidFill>
                    <a:srgbClr val="00B0F0"/>
                  </a:solidFill>
                </a:ln>
              </a:rPr>
              <a:t>Inkomens</a:t>
            </a:r>
            <a:r>
              <a:rPr lang="en-GB" b="1" dirty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GB" b="1" dirty="0" err="1">
                <a:ln>
                  <a:solidFill>
                    <a:srgbClr val="00B0F0"/>
                  </a:solidFill>
                </a:ln>
              </a:rPr>
              <a:t>en</a:t>
            </a:r>
            <a:r>
              <a:rPr lang="en-GB" b="1" dirty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GB" b="1" dirty="0" err="1">
                <a:ln>
                  <a:solidFill>
                    <a:srgbClr val="00B0F0"/>
                  </a:solidFill>
                </a:ln>
              </a:rPr>
              <a:t>vermogen</a:t>
            </a:r>
            <a:endParaRPr lang="en-GB" b="1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45671-5115-60EF-5552-2E3150CAEF61}"/>
              </a:ext>
            </a:extLst>
          </p:cNvPr>
          <p:cNvSpPr txBox="1"/>
          <p:nvPr/>
        </p:nvSpPr>
        <p:spPr>
          <a:xfrm>
            <a:off x="9900764" y="2594049"/>
            <a:ext cx="87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n>
                  <a:solidFill>
                    <a:srgbClr val="03979D"/>
                  </a:solidFill>
                </a:ln>
              </a:rPr>
              <a:t>Wonen</a:t>
            </a:r>
            <a:endParaRPr lang="en-GB" b="1" dirty="0">
              <a:ln>
                <a:solidFill>
                  <a:srgbClr val="03979D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EC143-12E2-6B70-C2FA-DB76191B2724}"/>
              </a:ext>
            </a:extLst>
          </p:cNvPr>
          <p:cNvSpPr txBox="1"/>
          <p:nvPr/>
        </p:nvSpPr>
        <p:spPr>
          <a:xfrm>
            <a:off x="9900764" y="4021563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n>
                  <a:solidFill>
                    <a:srgbClr val="0070C0"/>
                  </a:solidFill>
                </a:ln>
              </a:rPr>
              <a:t>Werk</a:t>
            </a:r>
            <a:r>
              <a:rPr lang="en-GB" b="1" dirty="0">
                <a:ln>
                  <a:solidFill>
                    <a:srgbClr val="0070C0"/>
                  </a:solidFill>
                </a:ln>
              </a:rPr>
              <a:t> </a:t>
            </a:r>
            <a:r>
              <a:rPr lang="en-GB" b="1" dirty="0" err="1">
                <a:ln>
                  <a:solidFill>
                    <a:srgbClr val="0070C0"/>
                  </a:solidFill>
                </a:ln>
              </a:rPr>
              <a:t>en</a:t>
            </a:r>
            <a:r>
              <a:rPr lang="en-GB" b="1" dirty="0">
                <a:ln>
                  <a:solidFill>
                    <a:srgbClr val="0070C0"/>
                  </a:solidFill>
                </a:ln>
              </a:rPr>
              <a:t> </a:t>
            </a:r>
            <a:r>
              <a:rPr lang="en-GB" b="1" dirty="0" err="1">
                <a:ln>
                  <a:solidFill>
                    <a:srgbClr val="0070C0"/>
                  </a:solidFill>
                </a:ln>
              </a:rPr>
              <a:t>arbeid</a:t>
            </a:r>
            <a:endParaRPr lang="en-GB" b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B36EB-AFF7-4EDB-D600-BA7FFBCEBD67}"/>
              </a:ext>
            </a:extLst>
          </p:cNvPr>
          <p:cNvSpPr txBox="1"/>
          <p:nvPr/>
        </p:nvSpPr>
        <p:spPr>
          <a:xfrm>
            <a:off x="9748279" y="5057594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n>
                  <a:solidFill>
                    <a:srgbClr val="7030A0"/>
                  </a:solidFill>
                </a:ln>
              </a:rPr>
              <a:t>Gezondheid</a:t>
            </a:r>
            <a:endParaRPr lang="en-GB" b="1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5903A-F8E1-43BE-1EAE-D672383C95B3}"/>
              </a:ext>
            </a:extLst>
          </p:cNvPr>
          <p:cNvSpPr txBox="1"/>
          <p:nvPr/>
        </p:nvSpPr>
        <p:spPr>
          <a:xfrm>
            <a:off x="978422" y="4782873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Welzijn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B660F2-A2A1-F2C9-E3D4-586FD18DDCD3}"/>
              </a:ext>
            </a:extLst>
          </p:cNvPr>
          <p:cNvSpPr txBox="1"/>
          <p:nvPr/>
        </p:nvSpPr>
        <p:spPr>
          <a:xfrm>
            <a:off x="409812" y="3701583"/>
            <a:ext cx="112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bg2">
                    <a:lumMod val="50000"/>
                  </a:schemeClr>
                </a:solidFill>
              </a:rPr>
              <a:t>Veiligheid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99D91-7EA2-7969-1287-27665DCB8E6B}"/>
              </a:ext>
            </a:extLst>
          </p:cNvPr>
          <p:cNvSpPr txBox="1"/>
          <p:nvPr/>
        </p:nvSpPr>
        <p:spPr>
          <a:xfrm>
            <a:off x="68953" y="2195108"/>
            <a:ext cx="140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n>
                  <a:solidFill>
                    <a:srgbClr val="C00000"/>
                  </a:solidFill>
                </a:ln>
              </a:rPr>
              <a:t>Samenleving</a:t>
            </a:r>
            <a:endParaRPr lang="en-GB" b="1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8F1A48-32E2-9FAE-0AB0-8C176B57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76906"/>
            <a:ext cx="7267985" cy="4850296"/>
          </a:xfrm>
          <a:prstGeom prst="rect">
            <a:avLst/>
          </a:prstGeom>
        </p:spPr>
      </p:pic>
      <p:sp>
        <p:nvSpPr>
          <p:cNvPr id="25" name="Right Brace 24">
            <a:extLst>
              <a:ext uri="{FF2B5EF4-FFF2-40B4-BE49-F238E27FC236}">
                <a16:creationId xmlns:a16="http://schemas.microsoft.com/office/drawing/2014/main" id="{992E0B36-576E-60B9-17B0-07E63539FBA9}"/>
              </a:ext>
            </a:extLst>
          </p:cNvPr>
          <p:cNvSpPr/>
          <p:nvPr/>
        </p:nvSpPr>
        <p:spPr>
          <a:xfrm rot="19788939">
            <a:off x="7617612" y="729283"/>
            <a:ext cx="1581749" cy="1315673"/>
          </a:xfrm>
          <a:prstGeom prst="rightBrace">
            <a:avLst>
              <a:gd name="adj1" fmla="val 8333"/>
              <a:gd name="adj2" fmla="val 58236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42591B35-4E03-D6D5-2AB9-F613FD634288}"/>
              </a:ext>
            </a:extLst>
          </p:cNvPr>
          <p:cNvSpPr/>
          <p:nvPr/>
        </p:nvSpPr>
        <p:spPr>
          <a:xfrm>
            <a:off x="8610600" y="2325764"/>
            <a:ext cx="1272839" cy="905902"/>
          </a:xfrm>
          <a:prstGeom prst="rightBrace">
            <a:avLst/>
          </a:prstGeom>
          <a:ln w="12700">
            <a:solidFill>
              <a:srgbClr val="039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4860D0B2-6357-3F4F-5847-941B3804B40F}"/>
              </a:ext>
            </a:extLst>
          </p:cNvPr>
          <p:cNvSpPr/>
          <p:nvPr/>
        </p:nvSpPr>
        <p:spPr>
          <a:xfrm>
            <a:off x="8582901" y="3486657"/>
            <a:ext cx="1321387" cy="1439144"/>
          </a:xfrm>
          <a:prstGeom prst="righ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131EEF09-4774-2380-B124-AFEDE5DBE1F5}"/>
              </a:ext>
            </a:extLst>
          </p:cNvPr>
          <p:cNvSpPr/>
          <p:nvPr/>
        </p:nvSpPr>
        <p:spPr>
          <a:xfrm rot="10800000" flipH="1">
            <a:off x="8408486" y="5035442"/>
            <a:ext cx="1321387" cy="413635"/>
          </a:xfrm>
          <a:prstGeom prst="rightBrace">
            <a:avLst>
              <a:gd name="adj1" fmla="val 8333"/>
              <a:gd name="adj2" fmla="val 45088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C8768461-0005-9FA3-56E9-007B1F208C5E}"/>
              </a:ext>
            </a:extLst>
          </p:cNvPr>
          <p:cNvSpPr/>
          <p:nvPr/>
        </p:nvSpPr>
        <p:spPr>
          <a:xfrm rot="15948953">
            <a:off x="6889935" y="4978206"/>
            <a:ext cx="781225" cy="2261818"/>
          </a:xfrm>
          <a:prstGeom prst="leftBrace">
            <a:avLst>
              <a:gd name="adj1" fmla="val 8333"/>
              <a:gd name="adj2" fmla="val 48952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33DC983-4725-E2BD-4A2E-EC7A0D42455E}"/>
              </a:ext>
            </a:extLst>
          </p:cNvPr>
          <p:cNvSpPr/>
          <p:nvPr/>
        </p:nvSpPr>
        <p:spPr>
          <a:xfrm rot="18498542">
            <a:off x="4002296" y="5525914"/>
            <a:ext cx="657872" cy="995925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C3888E6-E1CB-53A6-DF4B-0A3A44B44B2C}"/>
              </a:ext>
            </a:extLst>
          </p:cNvPr>
          <p:cNvSpPr/>
          <p:nvPr/>
        </p:nvSpPr>
        <p:spPr>
          <a:xfrm>
            <a:off x="1866614" y="4585996"/>
            <a:ext cx="1321387" cy="898891"/>
          </a:xfrm>
          <a:prstGeom prst="lef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D8D5FF4-4AD5-2978-0FCB-ECB8BBED7DB8}"/>
              </a:ext>
            </a:extLst>
          </p:cNvPr>
          <p:cNvSpPr/>
          <p:nvPr/>
        </p:nvSpPr>
        <p:spPr>
          <a:xfrm>
            <a:off x="1651230" y="3454686"/>
            <a:ext cx="1721889" cy="992728"/>
          </a:xfrm>
          <a:prstGeom prst="leftBrace">
            <a:avLst>
              <a:gd name="adj1" fmla="val 8333"/>
              <a:gd name="adj2" fmla="val 5207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D27E1F0F-8D61-2F49-8762-66AA7B423CF4}"/>
              </a:ext>
            </a:extLst>
          </p:cNvPr>
          <p:cNvSpPr/>
          <p:nvPr/>
        </p:nvSpPr>
        <p:spPr>
          <a:xfrm>
            <a:off x="1419907" y="1614050"/>
            <a:ext cx="2445250" cy="1542367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9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3fcba7-bba4-4b50-b13c-eb645ae035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47AAC290C3F4B91E31A2506053D1E" ma:contentTypeVersion="15" ma:contentTypeDescription="Create a new document." ma:contentTypeScope="" ma:versionID="aff91aa40dc7cfcf0ddcec415b3e9f2a">
  <xsd:schema xmlns:xsd="http://www.w3.org/2001/XMLSchema" xmlns:xs="http://www.w3.org/2001/XMLSchema" xmlns:p="http://schemas.microsoft.com/office/2006/metadata/properties" xmlns:ns3="e13fcba7-bba4-4b50-b13c-eb645ae03501" xmlns:ns4="3b356a75-da32-4b88-b926-3ea6c9215a4d" targetNamespace="http://schemas.microsoft.com/office/2006/metadata/properties" ma:root="true" ma:fieldsID="8842818d62d0cd6d394632c15abfd555" ns3:_="" ns4:_="">
    <xsd:import namespace="e13fcba7-bba4-4b50-b13c-eb645ae03501"/>
    <xsd:import namespace="3b356a75-da32-4b88-b926-3ea6c9215a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fcba7-bba4-4b50-b13c-eb645ae035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56a75-da32-4b88-b926-3ea6c9215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2A2AE-D389-4208-8A11-9987C039B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D34C8-3DC4-4B94-A403-9C7F86CBFFDC}">
  <ds:schemaRefs>
    <ds:schemaRef ds:uri="http://purl.org/dc/terms/"/>
    <ds:schemaRef ds:uri="http://www.w3.org/XML/1998/namespace"/>
    <ds:schemaRef ds:uri="e13fcba7-bba4-4b50-b13c-eb645ae0350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b356a75-da32-4b88-b926-3ea6c9215a4d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D08E25-9F8C-4A55-BA7E-B0DECE4AA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fcba7-bba4-4b50-b13c-eb645ae03501"/>
    <ds:schemaRef ds:uri="3b356a75-da32-4b88-b926-3ea6c9215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18837</TotalTime>
  <Words>1611</Words>
  <Application>Microsoft Macintosh PowerPoint</Application>
  <PresentationFormat>Widescreen</PresentationFormat>
  <Paragraphs>160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Opzet</vt:lpstr>
      <vt:lpstr>1. Van economische Groei en bruto nationaal product naar Brede welvaart</vt:lpstr>
      <vt:lpstr>Het Bruto Nationaal Product – lang de basis voor economisch beleid</vt:lpstr>
      <vt:lpstr>Groei van het BNP was belangrijke basis voor economische en sociale ontwikkeling</vt:lpstr>
      <vt:lpstr>Maar economische groei en het BNP hebben ook nadelen en beperkingen – vooral op 3 terreinen</vt:lpstr>
      <vt:lpstr>Brede welvaart als een antwoord</vt:lpstr>
      <vt:lpstr>PowerPoint Presentation</vt:lpstr>
      <vt:lpstr>PowerPoint Presentation</vt:lpstr>
      <vt:lpstr>PowerPoint Presentation</vt:lpstr>
      <vt:lpstr>PowerPoint Presentation</vt:lpstr>
      <vt:lpstr>2. Beleidstoepassingen en voorbeelden </vt:lpstr>
      <vt:lpstr>PowerPoint Presentation</vt:lpstr>
      <vt:lpstr>PowerPoint Presentation</vt:lpstr>
      <vt:lpstr>PowerPoint Presentation</vt:lpstr>
      <vt:lpstr>3. Conclusies en suggesties</vt:lpstr>
      <vt:lpstr>Conclusies</vt:lpstr>
      <vt:lpstr>Wat suggesties</vt:lpstr>
      <vt:lpstr>Om verder te lezen</vt:lpstr>
      <vt:lpstr>EXTRA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kinder;Nicola Pike</dc:creator>
  <cp:lastModifiedBy>dirkpilatparis@gmail.com</cp:lastModifiedBy>
  <cp:revision>533</cp:revision>
  <cp:lastPrinted>2024-02-05T09:12:52Z</cp:lastPrinted>
  <dcterms:created xsi:type="dcterms:W3CDTF">2021-02-09T11:42:53Z</dcterms:created>
  <dcterms:modified xsi:type="dcterms:W3CDTF">2024-02-27T16:05:46Z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0x01010051747AAC290C3F4B91E31A2506053D1E</vt:lpwstr>
  </property>
  <property fmtid="{D5CDD505-2E9C-101B-9397-08002B2CF9AE}" pid="3" name="MediaServiceImageTags">
    <vt:lpwstr/>
  </property>
</Properties>
</file>